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8"/>
  </p:notesMasterIdLst>
  <p:handoutMasterIdLst>
    <p:handoutMasterId r:id="rId9"/>
  </p:handoutMasterIdLst>
  <p:sldIdLst>
    <p:sldId id="379" r:id="rId2"/>
    <p:sldId id="389" r:id="rId3"/>
    <p:sldId id="391" r:id="rId4"/>
    <p:sldId id="384" r:id="rId5"/>
    <p:sldId id="388" r:id="rId6"/>
    <p:sldId id="392" r:id="rId7"/>
  </p:sldIdLst>
  <p:sldSz cx="6858000" cy="9144000" type="screen4x3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HAYATO UNE" initials="HU" lastIdx="1" clrIdx="0">
    <p:extLst>
      <p:ext uri="{19B8F6BF-5375-455C-9EA6-DF929625EA0E}">
        <p15:presenceInfo xmlns:p15="http://schemas.microsoft.com/office/powerpoint/2012/main" userId="545333003de09fea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B0F0"/>
    <a:srgbClr val="E6E6E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スタイル (中間)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846" autoAdjust="0"/>
    <p:restoredTop sz="94697" autoAdjust="0"/>
  </p:normalViewPr>
  <p:slideViewPr>
    <p:cSldViewPr snapToGrid="0">
      <p:cViewPr varScale="1">
        <p:scale>
          <a:sx n="71" d="100"/>
          <a:sy n="71" d="100"/>
        </p:scale>
        <p:origin x="1885" y="63"/>
      </p:cViewPr>
      <p:guideLst/>
    </p:cSldViewPr>
  </p:slideViewPr>
  <p:notesTextViewPr>
    <p:cViewPr>
      <p:scale>
        <a:sx n="75" d="100"/>
        <a:sy n="75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DDF388B-1A0E-4F5B-87EF-F05CC59661B7}" type="datetimeFigureOut">
              <a:rPr kumimoji="1" lang="ja-JP" altLang="en-US" smtClean="0"/>
              <a:t>2023/6/8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B11A632-03A2-48EB-96B8-BBF61F9C8B6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4051419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5660" cy="498056"/>
          </a:xfrm>
          <a:prstGeom prst="rect">
            <a:avLst/>
          </a:prstGeom>
        </p:spPr>
        <p:txBody>
          <a:bodyPr vert="horz" lIns="91430" tIns="45715" rIns="91430" bIns="45715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0443" y="1"/>
            <a:ext cx="2945660" cy="498056"/>
          </a:xfrm>
          <a:prstGeom prst="rect">
            <a:avLst/>
          </a:prstGeom>
        </p:spPr>
        <p:txBody>
          <a:bodyPr vert="horz" lIns="91430" tIns="45715" rIns="91430" bIns="45715" rtlCol="0"/>
          <a:lstStyle>
            <a:lvl1pPr algn="r">
              <a:defRPr sz="1200"/>
            </a:lvl1pPr>
          </a:lstStyle>
          <a:p>
            <a:fld id="{1B1ED493-6EC2-4089-920F-95F529BA5066}" type="datetimeFigureOut">
              <a:rPr kumimoji="1" lang="ja-JP" altLang="en-US" smtClean="0"/>
              <a:t>2023/6/8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1241425"/>
            <a:ext cx="25114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0" tIns="45715" rIns="91430" bIns="45715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30" tIns="45715" rIns="91430" bIns="45715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28585"/>
            <a:ext cx="2945660" cy="498055"/>
          </a:xfrm>
          <a:prstGeom prst="rect">
            <a:avLst/>
          </a:prstGeom>
        </p:spPr>
        <p:txBody>
          <a:bodyPr vert="horz" lIns="91430" tIns="45715" rIns="91430" bIns="45715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0443" y="9428585"/>
            <a:ext cx="2945660" cy="498055"/>
          </a:xfrm>
          <a:prstGeom prst="rect">
            <a:avLst/>
          </a:prstGeom>
        </p:spPr>
        <p:txBody>
          <a:bodyPr vert="horz" lIns="91430" tIns="45715" rIns="91430" bIns="45715" rtlCol="0" anchor="b"/>
          <a:lstStyle>
            <a:lvl1pPr algn="r">
              <a:defRPr sz="1200"/>
            </a:lvl1pPr>
          </a:lstStyle>
          <a:p>
            <a:fld id="{6709AF64-EB36-4257-B8EC-13A8F838E44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14424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09AF64-EB36-4257-B8EC-13A8F838E44C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989236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D422AA-343D-46AB-99C9-E9995BA8C552}" type="datetimeFigureOut">
              <a:rPr kumimoji="1" lang="ja-JP" altLang="en-US" smtClean="0"/>
              <a:t>2023/6/8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C41E5B-DBB7-4A0E-9F48-2093DB8FEB3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60467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D422AA-343D-46AB-99C9-E9995BA8C552}" type="datetimeFigureOut">
              <a:rPr kumimoji="1" lang="ja-JP" altLang="en-US" smtClean="0"/>
              <a:t>2023/6/8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C41E5B-DBB7-4A0E-9F48-2093DB8FEB3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748037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D422AA-343D-46AB-99C9-E9995BA8C552}" type="datetimeFigureOut">
              <a:rPr kumimoji="1" lang="ja-JP" altLang="en-US" smtClean="0"/>
              <a:t>2023/6/8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C41E5B-DBB7-4A0E-9F48-2093DB8FEB3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603276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D422AA-343D-46AB-99C9-E9995BA8C552}" type="datetimeFigureOut">
              <a:rPr kumimoji="1" lang="ja-JP" altLang="en-US" smtClean="0"/>
              <a:t>2023/6/8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C41E5B-DBB7-4A0E-9F48-2093DB8FEB3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592314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D422AA-343D-46AB-99C9-E9995BA8C552}" type="datetimeFigureOut">
              <a:rPr kumimoji="1" lang="ja-JP" altLang="en-US" smtClean="0"/>
              <a:t>2023/6/8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C41E5B-DBB7-4A0E-9F48-2093DB8FEB3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114820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D422AA-343D-46AB-99C9-E9995BA8C552}" type="datetimeFigureOut">
              <a:rPr kumimoji="1" lang="ja-JP" altLang="en-US" smtClean="0"/>
              <a:t>2023/6/8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C41E5B-DBB7-4A0E-9F48-2093DB8FEB3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345792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D422AA-343D-46AB-99C9-E9995BA8C552}" type="datetimeFigureOut">
              <a:rPr kumimoji="1" lang="ja-JP" altLang="en-US" smtClean="0"/>
              <a:t>2023/6/8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C41E5B-DBB7-4A0E-9F48-2093DB8FEB3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365714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D422AA-343D-46AB-99C9-E9995BA8C552}" type="datetimeFigureOut">
              <a:rPr kumimoji="1" lang="ja-JP" altLang="en-US" smtClean="0"/>
              <a:t>2023/6/8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C41E5B-DBB7-4A0E-9F48-2093DB8FEB3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651761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D422AA-343D-46AB-99C9-E9995BA8C552}" type="datetimeFigureOut">
              <a:rPr kumimoji="1" lang="ja-JP" altLang="en-US" smtClean="0"/>
              <a:t>2023/6/8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C41E5B-DBB7-4A0E-9F48-2093DB8FEB3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769440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D422AA-343D-46AB-99C9-E9995BA8C552}" type="datetimeFigureOut">
              <a:rPr kumimoji="1" lang="ja-JP" altLang="en-US" smtClean="0"/>
              <a:t>2023/6/8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C41E5B-DBB7-4A0E-9F48-2093DB8FEB3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986715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D422AA-343D-46AB-99C9-E9995BA8C552}" type="datetimeFigureOut">
              <a:rPr kumimoji="1" lang="ja-JP" altLang="en-US" smtClean="0"/>
              <a:t>2023/6/8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C41E5B-DBB7-4A0E-9F48-2093DB8FEB3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092630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D422AA-343D-46AB-99C9-E9995BA8C552}" type="datetimeFigureOut">
              <a:rPr kumimoji="1" lang="ja-JP" altLang="en-US" smtClean="0"/>
              <a:t>2023/6/8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C41E5B-DBB7-4A0E-9F48-2093DB8FEB3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796396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テキスト ボックス 11"/>
          <p:cNvSpPr txBox="1"/>
          <p:nvPr/>
        </p:nvSpPr>
        <p:spPr>
          <a:xfrm>
            <a:off x="0" y="249035"/>
            <a:ext cx="111921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1600" b="1" dirty="0">
                <a:latin typeface="Arial" panose="020B0604020202020204" pitchFamily="34" charset="0"/>
                <a:cs typeface="Arial" panose="020B0604020202020204" pitchFamily="34" charset="0"/>
              </a:rPr>
              <a:t>Figure</a:t>
            </a:r>
            <a:r>
              <a:rPr kumimoji="1" lang="ja-JP" alt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ja-JP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S1</a:t>
            </a:r>
            <a:endParaRPr kumimoji="1" lang="ja-JP" alt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図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142" y="764219"/>
            <a:ext cx="6697362" cy="38367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1867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/>
          <p:cNvSpPr txBox="1"/>
          <p:nvPr/>
        </p:nvSpPr>
        <p:spPr>
          <a:xfrm>
            <a:off x="-68127" y="158668"/>
            <a:ext cx="111921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1600" b="1" dirty="0">
                <a:latin typeface="Arial" panose="020B0604020202020204" pitchFamily="34" charset="0"/>
                <a:cs typeface="Arial" panose="020B0604020202020204" pitchFamily="34" charset="0"/>
              </a:rPr>
              <a:t>Figure</a:t>
            </a:r>
            <a:r>
              <a:rPr kumimoji="1" lang="ja-JP" alt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ja-JP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S2</a:t>
            </a:r>
            <a:endParaRPr kumimoji="1" lang="ja-JP" alt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BBEC66EE-C358-8C47-8E59-849820C150A0}"/>
              </a:ext>
            </a:extLst>
          </p:cNvPr>
          <p:cNvSpPr txBox="1"/>
          <p:nvPr/>
        </p:nvSpPr>
        <p:spPr>
          <a:xfrm>
            <a:off x="158804" y="466005"/>
            <a:ext cx="3273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kumimoji="1" lang="ja-JP" alt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BBEC66EE-C358-8C47-8E59-849820C150A0}"/>
              </a:ext>
            </a:extLst>
          </p:cNvPr>
          <p:cNvSpPr txBox="1"/>
          <p:nvPr/>
        </p:nvSpPr>
        <p:spPr>
          <a:xfrm>
            <a:off x="2332509" y="466005"/>
            <a:ext cx="34176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endParaRPr kumimoji="1" lang="ja-JP" alt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BBEC66EE-C358-8C47-8E59-849820C150A0}"/>
              </a:ext>
            </a:extLst>
          </p:cNvPr>
          <p:cNvSpPr txBox="1"/>
          <p:nvPr/>
        </p:nvSpPr>
        <p:spPr>
          <a:xfrm>
            <a:off x="4690112" y="449963"/>
            <a:ext cx="3273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endParaRPr kumimoji="1" lang="ja-JP" alt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図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416686"/>
            <a:ext cx="6949933" cy="2903144"/>
          </a:xfrm>
          <a:prstGeom prst="rect">
            <a:avLst/>
          </a:prstGeom>
        </p:spPr>
      </p:pic>
      <p:sp>
        <p:nvSpPr>
          <p:cNvPr id="10" name="テキスト ボックス 9"/>
          <p:cNvSpPr txBox="1"/>
          <p:nvPr/>
        </p:nvSpPr>
        <p:spPr>
          <a:xfrm>
            <a:off x="5659344" y="603852"/>
            <a:ext cx="1093847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Th1</a:t>
            </a:r>
            <a:endParaRPr kumimoji="1" lang="ja-JP" alt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3164653" y="608257"/>
            <a:ext cx="1093847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Th1/Th17</a:t>
            </a:r>
            <a:endParaRPr kumimoji="1" lang="ja-JP" alt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1015229" y="598890"/>
            <a:ext cx="1093847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Th17</a:t>
            </a:r>
            <a:endParaRPr kumimoji="1" lang="ja-JP" alt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 rot="16200000">
            <a:off x="-80495" y="1561537"/>
            <a:ext cx="755472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Cells</a:t>
            </a:r>
            <a:endParaRPr kumimoji="1" lang="ja-JP" alt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テキスト ボックス 13"/>
          <p:cNvSpPr txBox="1"/>
          <p:nvPr/>
        </p:nvSpPr>
        <p:spPr>
          <a:xfrm rot="16200000">
            <a:off x="2159029" y="1561534"/>
            <a:ext cx="755472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Cells</a:t>
            </a:r>
            <a:endParaRPr kumimoji="1" lang="ja-JP" alt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 rot="16200000">
            <a:off x="4381050" y="1561533"/>
            <a:ext cx="755472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Cells</a:t>
            </a:r>
            <a:endParaRPr kumimoji="1" lang="ja-JP" alt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728133" y="2690974"/>
            <a:ext cx="755472" cy="2616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Vehicle</a:t>
            </a:r>
            <a:endParaRPr kumimoji="1" lang="ja-JP" altLang="en-US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1327722" y="2690974"/>
            <a:ext cx="755472" cy="2616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IGU</a:t>
            </a:r>
            <a:endParaRPr kumimoji="1" lang="ja-JP" altLang="en-US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2982986" y="2690974"/>
            <a:ext cx="755472" cy="2616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Vehicle</a:t>
            </a:r>
            <a:endParaRPr kumimoji="1" lang="ja-JP" altLang="en-US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3582575" y="2690974"/>
            <a:ext cx="755472" cy="2616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IGU</a:t>
            </a:r>
            <a:endParaRPr kumimoji="1" lang="ja-JP" altLang="en-US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5367237" y="2690974"/>
            <a:ext cx="755472" cy="2616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Vehicle</a:t>
            </a:r>
            <a:endParaRPr kumimoji="1" lang="ja-JP" altLang="en-US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5966826" y="2690974"/>
            <a:ext cx="755472" cy="2616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IGU</a:t>
            </a:r>
            <a:endParaRPr kumimoji="1" lang="ja-JP" altLang="en-US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正方形/長方形 21"/>
          <p:cNvSpPr/>
          <p:nvPr/>
        </p:nvSpPr>
        <p:spPr>
          <a:xfrm>
            <a:off x="954447" y="1092345"/>
            <a:ext cx="867679" cy="26697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" name="正方形/長方形 22"/>
          <p:cNvSpPr/>
          <p:nvPr/>
        </p:nvSpPr>
        <p:spPr>
          <a:xfrm>
            <a:off x="3164654" y="905149"/>
            <a:ext cx="867679" cy="26697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4" name="正方形/長方形 23"/>
          <p:cNvSpPr/>
          <p:nvPr/>
        </p:nvSpPr>
        <p:spPr>
          <a:xfrm>
            <a:off x="5476883" y="938961"/>
            <a:ext cx="867679" cy="26697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26" name="グループ化 25"/>
          <p:cNvGrpSpPr/>
          <p:nvPr/>
        </p:nvGrpSpPr>
        <p:grpSpPr>
          <a:xfrm>
            <a:off x="1020206" y="1103128"/>
            <a:ext cx="647537" cy="216555"/>
            <a:chOff x="1114528" y="4551021"/>
            <a:chExt cx="513084" cy="234576"/>
          </a:xfrm>
        </p:grpSpPr>
        <p:sp>
          <p:nvSpPr>
            <p:cNvPr id="27" name="正方形/長方形 26"/>
            <p:cNvSpPr/>
            <p:nvPr/>
          </p:nvSpPr>
          <p:spPr>
            <a:xfrm>
              <a:off x="1114528" y="4551021"/>
              <a:ext cx="513084" cy="23457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28" name="直線コネクタ 27"/>
            <p:cNvCxnSpPr/>
            <p:nvPr/>
          </p:nvCxnSpPr>
          <p:spPr>
            <a:xfrm>
              <a:off x="1136085" y="4630002"/>
              <a:ext cx="359643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直線コネクタ 28"/>
            <p:cNvCxnSpPr/>
            <p:nvPr/>
          </p:nvCxnSpPr>
          <p:spPr>
            <a:xfrm>
              <a:off x="1136086" y="4630002"/>
              <a:ext cx="0" cy="14683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直線コネクタ 29"/>
            <p:cNvCxnSpPr/>
            <p:nvPr/>
          </p:nvCxnSpPr>
          <p:spPr>
            <a:xfrm>
              <a:off x="1495729" y="4630002"/>
              <a:ext cx="0" cy="14683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1" name="グループ化 30"/>
          <p:cNvGrpSpPr/>
          <p:nvPr/>
        </p:nvGrpSpPr>
        <p:grpSpPr>
          <a:xfrm>
            <a:off x="3258806" y="1046048"/>
            <a:ext cx="647537" cy="191121"/>
            <a:chOff x="1114528" y="4551021"/>
            <a:chExt cx="513084" cy="234576"/>
          </a:xfrm>
        </p:grpSpPr>
        <p:sp>
          <p:nvSpPr>
            <p:cNvPr id="32" name="正方形/長方形 31"/>
            <p:cNvSpPr/>
            <p:nvPr/>
          </p:nvSpPr>
          <p:spPr>
            <a:xfrm>
              <a:off x="1114528" y="4551021"/>
              <a:ext cx="513084" cy="23457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33" name="直線コネクタ 32"/>
            <p:cNvCxnSpPr/>
            <p:nvPr/>
          </p:nvCxnSpPr>
          <p:spPr>
            <a:xfrm>
              <a:off x="1136085" y="4630002"/>
              <a:ext cx="359643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直線コネクタ 33"/>
            <p:cNvCxnSpPr/>
            <p:nvPr/>
          </p:nvCxnSpPr>
          <p:spPr>
            <a:xfrm>
              <a:off x="1136086" y="4630002"/>
              <a:ext cx="0" cy="14683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直線コネクタ 34"/>
            <p:cNvCxnSpPr/>
            <p:nvPr/>
          </p:nvCxnSpPr>
          <p:spPr>
            <a:xfrm>
              <a:off x="1495729" y="4630002"/>
              <a:ext cx="0" cy="14683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6" name="グループ化 35"/>
          <p:cNvGrpSpPr/>
          <p:nvPr/>
        </p:nvGrpSpPr>
        <p:grpSpPr>
          <a:xfrm>
            <a:off x="5629709" y="1019350"/>
            <a:ext cx="647537" cy="159592"/>
            <a:chOff x="1114528" y="4551021"/>
            <a:chExt cx="513084" cy="234576"/>
          </a:xfrm>
        </p:grpSpPr>
        <p:sp>
          <p:nvSpPr>
            <p:cNvPr id="37" name="正方形/長方形 36"/>
            <p:cNvSpPr/>
            <p:nvPr/>
          </p:nvSpPr>
          <p:spPr>
            <a:xfrm>
              <a:off x="1114528" y="4551021"/>
              <a:ext cx="513084" cy="23457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38" name="直線コネクタ 37"/>
            <p:cNvCxnSpPr/>
            <p:nvPr/>
          </p:nvCxnSpPr>
          <p:spPr>
            <a:xfrm>
              <a:off x="1136085" y="4630002"/>
              <a:ext cx="359643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直線コネクタ 38"/>
            <p:cNvCxnSpPr/>
            <p:nvPr/>
          </p:nvCxnSpPr>
          <p:spPr>
            <a:xfrm>
              <a:off x="1136086" y="4630002"/>
              <a:ext cx="0" cy="14683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直線コネクタ 39"/>
            <p:cNvCxnSpPr/>
            <p:nvPr/>
          </p:nvCxnSpPr>
          <p:spPr>
            <a:xfrm>
              <a:off x="1495729" y="4630002"/>
              <a:ext cx="0" cy="14683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1" name="テキスト ボックス 40"/>
          <p:cNvSpPr txBox="1"/>
          <p:nvPr/>
        </p:nvSpPr>
        <p:spPr>
          <a:xfrm>
            <a:off x="1100281" y="929428"/>
            <a:ext cx="39135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ns</a:t>
            </a:r>
            <a:endParaRPr kumimoji="1" lang="ja-JP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2" name="テキスト ボックス 41"/>
          <p:cNvSpPr txBox="1"/>
          <p:nvPr/>
        </p:nvSpPr>
        <p:spPr>
          <a:xfrm>
            <a:off x="3330087" y="873344"/>
            <a:ext cx="39135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ns</a:t>
            </a:r>
            <a:endParaRPr kumimoji="1" lang="ja-JP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3" name="テキスト ボックス 42"/>
          <p:cNvSpPr txBox="1"/>
          <p:nvPr/>
        </p:nvSpPr>
        <p:spPr>
          <a:xfrm>
            <a:off x="5703051" y="842204"/>
            <a:ext cx="39135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ns</a:t>
            </a:r>
            <a:endParaRPr kumimoji="1" lang="ja-JP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66976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/>
          <p:cNvSpPr txBox="1"/>
          <p:nvPr/>
        </p:nvSpPr>
        <p:spPr>
          <a:xfrm>
            <a:off x="0" y="246213"/>
            <a:ext cx="111921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1600" b="1" dirty="0">
                <a:latin typeface="Arial" panose="020B0604020202020204" pitchFamily="34" charset="0"/>
                <a:cs typeface="Arial" panose="020B0604020202020204" pitchFamily="34" charset="0"/>
              </a:rPr>
              <a:t>Figure</a:t>
            </a:r>
            <a:r>
              <a:rPr kumimoji="1" lang="ja-JP" alt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ja-JP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S3</a:t>
            </a:r>
            <a:endParaRPr kumimoji="1" lang="ja-JP" alt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7343" y="254481"/>
            <a:ext cx="4008015" cy="2673500"/>
          </a:xfrm>
          <a:prstGeom prst="rect">
            <a:avLst/>
          </a:prstGeom>
        </p:spPr>
      </p:pic>
      <p:sp>
        <p:nvSpPr>
          <p:cNvPr id="4" name="テキスト ボックス 3"/>
          <p:cNvSpPr txBox="1"/>
          <p:nvPr/>
        </p:nvSpPr>
        <p:spPr>
          <a:xfrm>
            <a:off x="4026625" y="2260334"/>
            <a:ext cx="83322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100" b="1" dirty="0" err="1">
                <a:latin typeface="Arial" panose="020B0604020202020204" pitchFamily="34" charset="0"/>
                <a:cs typeface="Arial" panose="020B0604020202020204" pitchFamily="34" charset="0"/>
              </a:rPr>
              <a:t>μ</a:t>
            </a:r>
            <a:r>
              <a:rPr kumimoji="1" lang="en-US" altLang="ja-JP" sz="11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g</a:t>
            </a:r>
            <a:r>
              <a:rPr kumimoji="1" lang="en-US" altLang="ja-JP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/ml</a:t>
            </a:r>
            <a:endParaRPr kumimoji="1" lang="ja-JP" altLang="en-US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正方形/長方形 4"/>
          <p:cNvSpPr/>
          <p:nvPr/>
        </p:nvSpPr>
        <p:spPr>
          <a:xfrm>
            <a:off x="1822126" y="600046"/>
            <a:ext cx="2204499" cy="37755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1846177" y="1357458"/>
            <a:ext cx="39135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ns</a:t>
            </a:r>
            <a:endParaRPr kumimoji="1" lang="ja-JP" alt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2168902" y="304056"/>
            <a:ext cx="2358426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Proliferation assay</a:t>
            </a:r>
            <a:endParaRPr kumimoji="1" lang="ja-JP" alt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 rot="16200000">
            <a:off x="781077" y="1261942"/>
            <a:ext cx="1083364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Absorbance</a:t>
            </a:r>
            <a:endParaRPr kumimoji="1" lang="ja-JP" alt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2484364" y="2512315"/>
            <a:ext cx="1159066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Stimulation</a:t>
            </a:r>
            <a:endParaRPr kumimoji="1" lang="ja-JP" alt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1334756" y="2312213"/>
            <a:ext cx="657548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MOG </a:t>
            </a:r>
            <a:endParaRPr kumimoji="1" lang="ja-JP" alt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2431132" y="2309088"/>
            <a:ext cx="364735" cy="2494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2.5</a:t>
            </a:r>
            <a:endParaRPr kumimoji="1" lang="ja-JP" alt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2989521" y="2309088"/>
            <a:ext cx="453344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12.5</a:t>
            </a:r>
            <a:endParaRPr kumimoji="1" lang="ja-JP" alt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3645689" y="2297316"/>
            <a:ext cx="369070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sz="1000" b="1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kumimoji="1" lang="en-US" altLang="ja-JP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  <a:endParaRPr kumimoji="1" lang="ja-JP" alt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2446811" y="858759"/>
            <a:ext cx="39135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ns</a:t>
            </a:r>
            <a:endParaRPr kumimoji="1" lang="ja-JP" alt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3055816" y="800593"/>
            <a:ext cx="39135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ns</a:t>
            </a:r>
            <a:endParaRPr kumimoji="1" lang="ja-JP" alt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3655787" y="789820"/>
            <a:ext cx="39135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ns</a:t>
            </a:r>
            <a:endParaRPr kumimoji="1" lang="ja-JP" alt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7" name="グループ化 16"/>
          <p:cNvGrpSpPr/>
          <p:nvPr/>
        </p:nvGrpSpPr>
        <p:grpSpPr>
          <a:xfrm>
            <a:off x="1875898" y="1574926"/>
            <a:ext cx="330075" cy="76663"/>
            <a:chOff x="1114528" y="4551021"/>
            <a:chExt cx="513084" cy="234576"/>
          </a:xfrm>
        </p:grpSpPr>
        <p:sp>
          <p:nvSpPr>
            <p:cNvPr id="18" name="正方形/長方形 17"/>
            <p:cNvSpPr/>
            <p:nvPr/>
          </p:nvSpPr>
          <p:spPr>
            <a:xfrm>
              <a:off x="1114528" y="4551021"/>
              <a:ext cx="513084" cy="23457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19" name="直線コネクタ 18"/>
            <p:cNvCxnSpPr/>
            <p:nvPr/>
          </p:nvCxnSpPr>
          <p:spPr>
            <a:xfrm>
              <a:off x="1136085" y="4630002"/>
              <a:ext cx="359643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線コネクタ 19"/>
            <p:cNvCxnSpPr/>
            <p:nvPr/>
          </p:nvCxnSpPr>
          <p:spPr>
            <a:xfrm>
              <a:off x="1136086" y="4630002"/>
              <a:ext cx="0" cy="14683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直線コネクタ 20"/>
            <p:cNvCxnSpPr/>
            <p:nvPr/>
          </p:nvCxnSpPr>
          <p:spPr>
            <a:xfrm>
              <a:off x="1495729" y="4630002"/>
              <a:ext cx="0" cy="14683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2" name="グループ化 21"/>
          <p:cNvGrpSpPr/>
          <p:nvPr/>
        </p:nvGrpSpPr>
        <p:grpSpPr>
          <a:xfrm>
            <a:off x="2470705" y="1070595"/>
            <a:ext cx="330075" cy="76663"/>
            <a:chOff x="1114528" y="4551021"/>
            <a:chExt cx="513084" cy="234576"/>
          </a:xfrm>
        </p:grpSpPr>
        <p:sp>
          <p:nvSpPr>
            <p:cNvPr id="23" name="正方形/長方形 22"/>
            <p:cNvSpPr/>
            <p:nvPr/>
          </p:nvSpPr>
          <p:spPr>
            <a:xfrm>
              <a:off x="1114528" y="4551021"/>
              <a:ext cx="513084" cy="23457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24" name="直線コネクタ 23"/>
            <p:cNvCxnSpPr/>
            <p:nvPr/>
          </p:nvCxnSpPr>
          <p:spPr>
            <a:xfrm>
              <a:off x="1136085" y="4630002"/>
              <a:ext cx="359643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直線コネクタ 24"/>
            <p:cNvCxnSpPr/>
            <p:nvPr/>
          </p:nvCxnSpPr>
          <p:spPr>
            <a:xfrm>
              <a:off x="1136086" y="4630002"/>
              <a:ext cx="0" cy="14683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直線コネクタ 25"/>
            <p:cNvCxnSpPr/>
            <p:nvPr/>
          </p:nvCxnSpPr>
          <p:spPr>
            <a:xfrm>
              <a:off x="1495729" y="4630002"/>
              <a:ext cx="0" cy="14683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7" name="グループ化 26"/>
          <p:cNvGrpSpPr/>
          <p:nvPr/>
        </p:nvGrpSpPr>
        <p:grpSpPr>
          <a:xfrm>
            <a:off x="3080306" y="1012927"/>
            <a:ext cx="330075" cy="76663"/>
            <a:chOff x="1114528" y="4551021"/>
            <a:chExt cx="513084" cy="234576"/>
          </a:xfrm>
        </p:grpSpPr>
        <p:sp>
          <p:nvSpPr>
            <p:cNvPr id="28" name="正方形/長方形 27"/>
            <p:cNvSpPr/>
            <p:nvPr/>
          </p:nvSpPr>
          <p:spPr>
            <a:xfrm>
              <a:off x="1114528" y="4551021"/>
              <a:ext cx="513084" cy="23457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29" name="直線コネクタ 28"/>
            <p:cNvCxnSpPr/>
            <p:nvPr/>
          </p:nvCxnSpPr>
          <p:spPr>
            <a:xfrm>
              <a:off x="1136085" y="4630002"/>
              <a:ext cx="359643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直線コネクタ 29"/>
            <p:cNvCxnSpPr/>
            <p:nvPr/>
          </p:nvCxnSpPr>
          <p:spPr>
            <a:xfrm>
              <a:off x="1136086" y="4630002"/>
              <a:ext cx="0" cy="14683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直線コネクタ 30"/>
            <p:cNvCxnSpPr/>
            <p:nvPr/>
          </p:nvCxnSpPr>
          <p:spPr>
            <a:xfrm>
              <a:off x="1495729" y="4630002"/>
              <a:ext cx="0" cy="14683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2" name="グループ化 31"/>
          <p:cNvGrpSpPr/>
          <p:nvPr/>
        </p:nvGrpSpPr>
        <p:grpSpPr>
          <a:xfrm>
            <a:off x="3685787" y="1000571"/>
            <a:ext cx="330075" cy="76663"/>
            <a:chOff x="1114528" y="4551021"/>
            <a:chExt cx="513084" cy="234576"/>
          </a:xfrm>
        </p:grpSpPr>
        <p:sp>
          <p:nvSpPr>
            <p:cNvPr id="33" name="正方形/長方形 32"/>
            <p:cNvSpPr/>
            <p:nvPr/>
          </p:nvSpPr>
          <p:spPr>
            <a:xfrm>
              <a:off x="1114528" y="4551021"/>
              <a:ext cx="513084" cy="23457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34" name="直線コネクタ 33"/>
            <p:cNvCxnSpPr/>
            <p:nvPr/>
          </p:nvCxnSpPr>
          <p:spPr>
            <a:xfrm>
              <a:off x="1136085" y="4630002"/>
              <a:ext cx="359643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直線コネクタ 34"/>
            <p:cNvCxnSpPr/>
            <p:nvPr/>
          </p:nvCxnSpPr>
          <p:spPr>
            <a:xfrm>
              <a:off x="1136086" y="4630002"/>
              <a:ext cx="0" cy="14683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直線コネクタ 35"/>
            <p:cNvCxnSpPr/>
            <p:nvPr/>
          </p:nvCxnSpPr>
          <p:spPr>
            <a:xfrm>
              <a:off x="1495729" y="4630002"/>
              <a:ext cx="0" cy="14683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7" name="正方形/長方形 36"/>
          <p:cNvSpPr/>
          <p:nvPr/>
        </p:nvSpPr>
        <p:spPr>
          <a:xfrm>
            <a:off x="1952226" y="2335405"/>
            <a:ext cx="296562" cy="17418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8" name="テキスト ボックス 37"/>
          <p:cNvSpPr txBox="1"/>
          <p:nvPr/>
        </p:nvSpPr>
        <p:spPr>
          <a:xfrm>
            <a:off x="1891553" y="2300850"/>
            <a:ext cx="364735" cy="2494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endParaRPr kumimoji="1" lang="ja-JP" alt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69828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/>
          <p:cNvSpPr txBox="1"/>
          <p:nvPr/>
        </p:nvSpPr>
        <p:spPr>
          <a:xfrm>
            <a:off x="-68127" y="259492"/>
            <a:ext cx="111921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1600" b="1" dirty="0">
                <a:latin typeface="Arial" panose="020B0604020202020204" pitchFamily="34" charset="0"/>
                <a:cs typeface="Arial" panose="020B0604020202020204" pitchFamily="34" charset="0"/>
              </a:rPr>
              <a:t>Figure</a:t>
            </a:r>
            <a:r>
              <a:rPr kumimoji="1" lang="ja-JP" alt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ja-JP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S4</a:t>
            </a:r>
            <a:endParaRPr kumimoji="1" lang="ja-JP" alt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8954" y="598046"/>
            <a:ext cx="6576646" cy="41427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4455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43021" y="728253"/>
            <a:ext cx="3739309" cy="2486080"/>
          </a:xfrm>
          <a:prstGeom prst="rect">
            <a:avLst/>
          </a:prstGeom>
        </p:spPr>
      </p:pic>
      <p:cxnSp>
        <p:nvCxnSpPr>
          <p:cNvPr id="3" name="直線コネクタ 2"/>
          <p:cNvCxnSpPr/>
          <p:nvPr/>
        </p:nvCxnSpPr>
        <p:spPr>
          <a:xfrm>
            <a:off x="4522573" y="1459674"/>
            <a:ext cx="55605" cy="1754659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直線コネクタ 3"/>
          <p:cNvCxnSpPr/>
          <p:nvPr/>
        </p:nvCxnSpPr>
        <p:spPr>
          <a:xfrm flipH="1" flipV="1">
            <a:off x="1643021" y="1459674"/>
            <a:ext cx="2935157" cy="3944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テキスト ボックス 4"/>
          <p:cNvSpPr txBox="1"/>
          <p:nvPr/>
        </p:nvSpPr>
        <p:spPr>
          <a:xfrm>
            <a:off x="0" y="281964"/>
            <a:ext cx="111921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1600" b="1" dirty="0">
                <a:latin typeface="Arial" panose="020B0604020202020204" pitchFamily="34" charset="0"/>
                <a:cs typeface="Arial" panose="020B0604020202020204" pitchFamily="34" charset="0"/>
              </a:rPr>
              <a:t>Figure</a:t>
            </a:r>
            <a:r>
              <a:rPr kumimoji="1" lang="ja-JP" alt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ja-JP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S5</a:t>
            </a:r>
            <a:endParaRPr kumimoji="1" lang="ja-JP" alt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フリーフォーム 5"/>
          <p:cNvSpPr/>
          <p:nvPr/>
        </p:nvSpPr>
        <p:spPr>
          <a:xfrm>
            <a:off x="2798016" y="1484388"/>
            <a:ext cx="1699843" cy="1262837"/>
          </a:xfrm>
          <a:custGeom>
            <a:avLst/>
            <a:gdLst>
              <a:gd name="connsiteX0" fmla="*/ 1699843 w 1699843"/>
              <a:gd name="connsiteY0" fmla="*/ 74140 h 1262837"/>
              <a:gd name="connsiteX1" fmla="*/ 1662773 w 1699843"/>
              <a:gd name="connsiteY1" fmla="*/ 172994 h 1262837"/>
              <a:gd name="connsiteX2" fmla="*/ 1625703 w 1699843"/>
              <a:gd name="connsiteY2" fmla="*/ 185351 h 1262837"/>
              <a:gd name="connsiteX3" fmla="*/ 1588633 w 1699843"/>
              <a:gd name="connsiteY3" fmla="*/ 210065 h 1262837"/>
              <a:gd name="connsiteX4" fmla="*/ 1539206 w 1699843"/>
              <a:gd name="connsiteY4" fmla="*/ 296562 h 1262837"/>
              <a:gd name="connsiteX5" fmla="*/ 1477422 w 1699843"/>
              <a:gd name="connsiteY5" fmla="*/ 370703 h 1262837"/>
              <a:gd name="connsiteX6" fmla="*/ 1452708 w 1699843"/>
              <a:gd name="connsiteY6" fmla="*/ 444843 h 1262837"/>
              <a:gd name="connsiteX7" fmla="*/ 1440352 w 1699843"/>
              <a:gd name="connsiteY7" fmla="*/ 481913 h 1262837"/>
              <a:gd name="connsiteX8" fmla="*/ 1415638 w 1699843"/>
              <a:gd name="connsiteY8" fmla="*/ 617838 h 1262837"/>
              <a:gd name="connsiteX9" fmla="*/ 1366211 w 1699843"/>
              <a:gd name="connsiteY9" fmla="*/ 729048 h 1262837"/>
              <a:gd name="connsiteX10" fmla="*/ 1341498 w 1699843"/>
              <a:gd name="connsiteY10" fmla="*/ 840259 h 1262837"/>
              <a:gd name="connsiteX11" fmla="*/ 1304427 w 1699843"/>
              <a:gd name="connsiteY11" fmla="*/ 864973 h 1262837"/>
              <a:gd name="connsiteX12" fmla="*/ 1242643 w 1699843"/>
              <a:gd name="connsiteY12" fmla="*/ 926757 h 1262837"/>
              <a:gd name="connsiteX13" fmla="*/ 1205573 w 1699843"/>
              <a:gd name="connsiteY13" fmla="*/ 902043 h 1262837"/>
              <a:gd name="connsiteX14" fmla="*/ 1106719 w 1699843"/>
              <a:gd name="connsiteY14" fmla="*/ 926757 h 1262837"/>
              <a:gd name="connsiteX15" fmla="*/ 1020222 w 1699843"/>
              <a:gd name="connsiteY15" fmla="*/ 976184 h 1262837"/>
              <a:gd name="connsiteX16" fmla="*/ 1007865 w 1699843"/>
              <a:gd name="connsiteY16" fmla="*/ 1013254 h 1262837"/>
              <a:gd name="connsiteX17" fmla="*/ 884298 w 1699843"/>
              <a:gd name="connsiteY17" fmla="*/ 1075038 h 1262837"/>
              <a:gd name="connsiteX18" fmla="*/ 859584 w 1699843"/>
              <a:gd name="connsiteY18" fmla="*/ 1112108 h 1262837"/>
              <a:gd name="connsiteX19" fmla="*/ 847227 w 1699843"/>
              <a:gd name="connsiteY19" fmla="*/ 1149178 h 1262837"/>
              <a:gd name="connsiteX20" fmla="*/ 797800 w 1699843"/>
              <a:gd name="connsiteY20" fmla="*/ 1161535 h 1262837"/>
              <a:gd name="connsiteX21" fmla="*/ 785443 w 1699843"/>
              <a:gd name="connsiteY21" fmla="*/ 1198605 h 1262837"/>
              <a:gd name="connsiteX22" fmla="*/ 451811 w 1699843"/>
              <a:gd name="connsiteY22" fmla="*/ 1223319 h 1262837"/>
              <a:gd name="connsiteX23" fmla="*/ 427098 w 1699843"/>
              <a:gd name="connsiteY23" fmla="*/ 1173892 h 1262837"/>
              <a:gd name="connsiteX24" fmla="*/ 352957 w 1699843"/>
              <a:gd name="connsiteY24" fmla="*/ 1149178 h 1262837"/>
              <a:gd name="connsiteX25" fmla="*/ 303530 w 1699843"/>
              <a:gd name="connsiteY25" fmla="*/ 1136821 h 1262837"/>
              <a:gd name="connsiteX26" fmla="*/ 217033 w 1699843"/>
              <a:gd name="connsiteY26" fmla="*/ 1112108 h 1262837"/>
              <a:gd name="connsiteX27" fmla="*/ 192319 w 1699843"/>
              <a:gd name="connsiteY27" fmla="*/ 1075038 h 1262837"/>
              <a:gd name="connsiteX28" fmla="*/ 118179 w 1699843"/>
              <a:gd name="connsiteY28" fmla="*/ 1025611 h 1262837"/>
              <a:gd name="connsiteX29" fmla="*/ 93465 w 1699843"/>
              <a:gd name="connsiteY29" fmla="*/ 988540 h 1262837"/>
              <a:gd name="connsiteX30" fmla="*/ 56395 w 1699843"/>
              <a:gd name="connsiteY30" fmla="*/ 976184 h 1262837"/>
              <a:gd name="connsiteX31" fmla="*/ 44038 w 1699843"/>
              <a:gd name="connsiteY31" fmla="*/ 939113 h 1262837"/>
              <a:gd name="connsiteX32" fmla="*/ 19325 w 1699843"/>
              <a:gd name="connsiteY32" fmla="*/ 902043 h 1262837"/>
              <a:gd name="connsiteX33" fmla="*/ 19325 w 1699843"/>
              <a:gd name="connsiteY33" fmla="*/ 420130 h 1262837"/>
              <a:gd name="connsiteX34" fmla="*/ 68752 w 1699843"/>
              <a:gd name="connsiteY34" fmla="*/ 383059 h 1262837"/>
              <a:gd name="connsiteX35" fmla="*/ 81108 w 1699843"/>
              <a:gd name="connsiteY35" fmla="*/ 333632 h 1262837"/>
              <a:gd name="connsiteX36" fmla="*/ 118179 w 1699843"/>
              <a:gd name="connsiteY36" fmla="*/ 308919 h 1262837"/>
              <a:gd name="connsiteX37" fmla="*/ 142892 w 1699843"/>
              <a:gd name="connsiteY37" fmla="*/ 271848 h 1262837"/>
              <a:gd name="connsiteX38" fmla="*/ 167606 w 1699843"/>
              <a:gd name="connsiteY38" fmla="*/ 135924 h 1262837"/>
              <a:gd name="connsiteX39" fmla="*/ 192319 w 1699843"/>
              <a:gd name="connsiteY39" fmla="*/ 86497 h 1262837"/>
              <a:gd name="connsiteX40" fmla="*/ 229389 w 1699843"/>
              <a:gd name="connsiteY40" fmla="*/ 74140 h 1262837"/>
              <a:gd name="connsiteX41" fmla="*/ 266460 w 1699843"/>
              <a:gd name="connsiteY41" fmla="*/ 49427 h 1262837"/>
              <a:gd name="connsiteX42" fmla="*/ 315887 w 1699843"/>
              <a:gd name="connsiteY42" fmla="*/ 24713 h 1262837"/>
              <a:gd name="connsiteX43" fmla="*/ 315887 w 1699843"/>
              <a:gd name="connsiteY43" fmla="*/ 0 h 12628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1699843" h="1262837">
                <a:moveTo>
                  <a:pt x="1699843" y="74140"/>
                </a:moveTo>
                <a:cubicBezTo>
                  <a:pt x="1687486" y="107091"/>
                  <a:pt x="1682294" y="143712"/>
                  <a:pt x="1662773" y="172994"/>
                </a:cubicBezTo>
                <a:cubicBezTo>
                  <a:pt x="1655548" y="183832"/>
                  <a:pt x="1637353" y="179526"/>
                  <a:pt x="1625703" y="185351"/>
                </a:cubicBezTo>
                <a:cubicBezTo>
                  <a:pt x="1612420" y="191993"/>
                  <a:pt x="1600990" y="201827"/>
                  <a:pt x="1588633" y="210065"/>
                </a:cubicBezTo>
                <a:cubicBezTo>
                  <a:pt x="1564700" y="305796"/>
                  <a:pt x="1595835" y="217282"/>
                  <a:pt x="1539206" y="296562"/>
                </a:cubicBezTo>
                <a:cubicBezTo>
                  <a:pt x="1482196" y="376375"/>
                  <a:pt x="1550502" y="321982"/>
                  <a:pt x="1477422" y="370703"/>
                </a:cubicBezTo>
                <a:lnTo>
                  <a:pt x="1452708" y="444843"/>
                </a:lnTo>
                <a:lnTo>
                  <a:pt x="1440352" y="481913"/>
                </a:lnTo>
                <a:cubicBezTo>
                  <a:pt x="1437488" y="501959"/>
                  <a:pt x="1428123" y="588706"/>
                  <a:pt x="1415638" y="617838"/>
                </a:cubicBezTo>
                <a:cubicBezTo>
                  <a:pt x="1376812" y="708433"/>
                  <a:pt x="1395031" y="584950"/>
                  <a:pt x="1366211" y="729048"/>
                </a:cubicBezTo>
                <a:cubicBezTo>
                  <a:pt x="1365939" y="730406"/>
                  <a:pt x="1346482" y="832783"/>
                  <a:pt x="1341498" y="840259"/>
                </a:cubicBezTo>
                <a:cubicBezTo>
                  <a:pt x="1333260" y="852616"/>
                  <a:pt x="1316784" y="856735"/>
                  <a:pt x="1304427" y="864973"/>
                </a:cubicBezTo>
                <a:cubicBezTo>
                  <a:pt x="1293443" y="881449"/>
                  <a:pt x="1270103" y="926757"/>
                  <a:pt x="1242643" y="926757"/>
                </a:cubicBezTo>
                <a:cubicBezTo>
                  <a:pt x="1227792" y="926757"/>
                  <a:pt x="1217930" y="910281"/>
                  <a:pt x="1205573" y="902043"/>
                </a:cubicBezTo>
                <a:cubicBezTo>
                  <a:pt x="1172622" y="910281"/>
                  <a:pt x="1138942" y="916016"/>
                  <a:pt x="1106719" y="926757"/>
                </a:cubicBezTo>
                <a:cubicBezTo>
                  <a:pt x="1075360" y="937210"/>
                  <a:pt x="1047342" y="958104"/>
                  <a:pt x="1020222" y="976184"/>
                </a:cubicBezTo>
                <a:cubicBezTo>
                  <a:pt x="1016103" y="988541"/>
                  <a:pt x="1017075" y="1004044"/>
                  <a:pt x="1007865" y="1013254"/>
                </a:cubicBezTo>
                <a:cubicBezTo>
                  <a:pt x="958826" y="1062293"/>
                  <a:pt x="940109" y="1061085"/>
                  <a:pt x="884298" y="1075038"/>
                </a:cubicBezTo>
                <a:cubicBezTo>
                  <a:pt x="876060" y="1087395"/>
                  <a:pt x="866226" y="1098825"/>
                  <a:pt x="859584" y="1112108"/>
                </a:cubicBezTo>
                <a:cubicBezTo>
                  <a:pt x="853759" y="1123758"/>
                  <a:pt x="857398" y="1141041"/>
                  <a:pt x="847227" y="1149178"/>
                </a:cubicBezTo>
                <a:cubicBezTo>
                  <a:pt x="833966" y="1159787"/>
                  <a:pt x="814276" y="1157416"/>
                  <a:pt x="797800" y="1161535"/>
                </a:cubicBezTo>
                <a:cubicBezTo>
                  <a:pt x="793681" y="1173892"/>
                  <a:pt x="791268" y="1186955"/>
                  <a:pt x="785443" y="1198605"/>
                </a:cubicBezTo>
                <a:cubicBezTo>
                  <a:pt x="723633" y="1322227"/>
                  <a:pt x="636326" y="1230700"/>
                  <a:pt x="451811" y="1223319"/>
                </a:cubicBezTo>
                <a:cubicBezTo>
                  <a:pt x="443573" y="1206843"/>
                  <a:pt x="441834" y="1184944"/>
                  <a:pt x="427098" y="1173892"/>
                </a:cubicBezTo>
                <a:cubicBezTo>
                  <a:pt x="406258" y="1158262"/>
                  <a:pt x="378230" y="1155496"/>
                  <a:pt x="352957" y="1149178"/>
                </a:cubicBezTo>
                <a:cubicBezTo>
                  <a:pt x="336481" y="1145059"/>
                  <a:pt x="319859" y="1141486"/>
                  <a:pt x="303530" y="1136821"/>
                </a:cubicBezTo>
                <a:cubicBezTo>
                  <a:pt x="179440" y="1101367"/>
                  <a:pt x="371551" y="1150738"/>
                  <a:pt x="217033" y="1112108"/>
                </a:cubicBezTo>
                <a:cubicBezTo>
                  <a:pt x="208795" y="1099751"/>
                  <a:pt x="203496" y="1084817"/>
                  <a:pt x="192319" y="1075038"/>
                </a:cubicBezTo>
                <a:cubicBezTo>
                  <a:pt x="169966" y="1055479"/>
                  <a:pt x="118179" y="1025611"/>
                  <a:pt x="118179" y="1025611"/>
                </a:cubicBezTo>
                <a:cubicBezTo>
                  <a:pt x="109941" y="1013254"/>
                  <a:pt x="105062" y="997817"/>
                  <a:pt x="93465" y="988540"/>
                </a:cubicBezTo>
                <a:cubicBezTo>
                  <a:pt x="83294" y="980403"/>
                  <a:pt x="65605" y="985394"/>
                  <a:pt x="56395" y="976184"/>
                </a:cubicBezTo>
                <a:cubicBezTo>
                  <a:pt x="47185" y="966974"/>
                  <a:pt x="49863" y="950763"/>
                  <a:pt x="44038" y="939113"/>
                </a:cubicBezTo>
                <a:cubicBezTo>
                  <a:pt x="37397" y="925830"/>
                  <a:pt x="27563" y="914400"/>
                  <a:pt x="19325" y="902043"/>
                </a:cubicBezTo>
                <a:cubicBezTo>
                  <a:pt x="1654" y="725333"/>
                  <a:pt x="-13453" y="629908"/>
                  <a:pt x="19325" y="420130"/>
                </a:cubicBezTo>
                <a:cubicBezTo>
                  <a:pt x="22504" y="399782"/>
                  <a:pt x="52276" y="395416"/>
                  <a:pt x="68752" y="383059"/>
                </a:cubicBezTo>
                <a:cubicBezTo>
                  <a:pt x="72871" y="366583"/>
                  <a:pt x="71688" y="347762"/>
                  <a:pt x="81108" y="333632"/>
                </a:cubicBezTo>
                <a:cubicBezTo>
                  <a:pt x="89346" y="321275"/>
                  <a:pt x="107678" y="319420"/>
                  <a:pt x="118179" y="308919"/>
                </a:cubicBezTo>
                <a:cubicBezTo>
                  <a:pt x="128680" y="298418"/>
                  <a:pt x="134654" y="284205"/>
                  <a:pt x="142892" y="271848"/>
                </a:cubicBezTo>
                <a:cubicBezTo>
                  <a:pt x="147403" y="240272"/>
                  <a:pt x="154160" y="171779"/>
                  <a:pt x="167606" y="135924"/>
                </a:cubicBezTo>
                <a:cubicBezTo>
                  <a:pt x="174074" y="118677"/>
                  <a:pt x="179294" y="99522"/>
                  <a:pt x="192319" y="86497"/>
                </a:cubicBezTo>
                <a:cubicBezTo>
                  <a:pt x="201529" y="77287"/>
                  <a:pt x="217739" y="79965"/>
                  <a:pt x="229389" y="74140"/>
                </a:cubicBezTo>
                <a:cubicBezTo>
                  <a:pt x="242672" y="67498"/>
                  <a:pt x="253566" y="56795"/>
                  <a:pt x="266460" y="49427"/>
                </a:cubicBezTo>
                <a:cubicBezTo>
                  <a:pt x="282453" y="40288"/>
                  <a:pt x="302862" y="37738"/>
                  <a:pt x="315887" y="24713"/>
                </a:cubicBezTo>
                <a:lnTo>
                  <a:pt x="315887" y="0"/>
                </a:lnTo>
              </a:path>
            </a:pathLst>
          </a:custGeom>
          <a:noFill/>
          <a:ln w="28575"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フリーフォーム 6"/>
          <p:cNvSpPr/>
          <p:nvPr/>
        </p:nvSpPr>
        <p:spPr>
          <a:xfrm>
            <a:off x="2261287" y="1509101"/>
            <a:ext cx="2298356" cy="1606378"/>
          </a:xfrm>
          <a:custGeom>
            <a:avLst/>
            <a:gdLst>
              <a:gd name="connsiteX0" fmla="*/ 2298356 w 2298356"/>
              <a:gd name="connsiteY0" fmla="*/ 1112108 h 1606378"/>
              <a:gd name="connsiteX1" fmla="*/ 2224216 w 2298356"/>
              <a:gd name="connsiteY1" fmla="*/ 1210962 h 1606378"/>
              <a:gd name="connsiteX2" fmla="*/ 2199502 w 2298356"/>
              <a:gd name="connsiteY2" fmla="*/ 1285103 h 1606378"/>
              <a:gd name="connsiteX3" fmla="*/ 2187146 w 2298356"/>
              <a:gd name="connsiteY3" fmla="*/ 1322173 h 1606378"/>
              <a:gd name="connsiteX4" fmla="*/ 2137719 w 2298356"/>
              <a:gd name="connsiteY4" fmla="*/ 1334530 h 1606378"/>
              <a:gd name="connsiteX5" fmla="*/ 2026508 w 2298356"/>
              <a:gd name="connsiteY5" fmla="*/ 1383957 h 1606378"/>
              <a:gd name="connsiteX6" fmla="*/ 1915297 w 2298356"/>
              <a:gd name="connsiteY6" fmla="*/ 1421027 h 1606378"/>
              <a:gd name="connsiteX7" fmla="*/ 1841156 w 2298356"/>
              <a:gd name="connsiteY7" fmla="*/ 1445741 h 1606378"/>
              <a:gd name="connsiteX8" fmla="*/ 1754659 w 2298356"/>
              <a:gd name="connsiteY8" fmla="*/ 1470454 h 1606378"/>
              <a:gd name="connsiteX9" fmla="*/ 1680519 w 2298356"/>
              <a:gd name="connsiteY9" fmla="*/ 1519881 h 1606378"/>
              <a:gd name="connsiteX10" fmla="*/ 1643448 w 2298356"/>
              <a:gd name="connsiteY10" fmla="*/ 1544595 h 1606378"/>
              <a:gd name="connsiteX11" fmla="*/ 1594021 w 2298356"/>
              <a:gd name="connsiteY11" fmla="*/ 1556951 h 1606378"/>
              <a:gd name="connsiteX12" fmla="*/ 1556951 w 2298356"/>
              <a:gd name="connsiteY12" fmla="*/ 1581665 h 1606378"/>
              <a:gd name="connsiteX13" fmla="*/ 1470454 w 2298356"/>
              <a:gd name="connsiteY13" fmla="*/ 1606378 h 1606378"/>
              <a:gd name="connsiteX14" fmla="*/ 1297459 w 2298356"/>
              <a:gd name="connsiteY14" fmla="*/ 1594022 h 1606378"/>
              <a:gd name="connsiteX15" fmla="*/ 1260389 w 2298356"/>
              <a:gd name="connsiteY15" fmla="*/ 1569308 h 1606378"/>
              <a:gd name="connsiteX16" fmla="*/ 1186248 w 2298356"/>
              <a:gd name="connsiteY16" fmla="*/ 1544595 h 1606378"/>
              <a:gd name="connsiteX17" fmla="*/ 1186248 w 2298356"/>
              <a:gd name="connsiteY17" fmla="*/ 1544595 h 1606378"/>
              <a:gd name="connsiteX18" fmla="*/ 976184 w 2298356"/>
              <a:gd name="connsiteY18" fmla="*/ 1532238 h 1606378"/>
              <a:gd name="connsiteX19" fmla="*/ 877329 w 2298356"/>
              <a:gd name="connsiteY19" fmla="*/ 1507524 h 1606378"/>
              <a:gd name="connsiteX20" fmla="*/ 840259 w 2298356"/>
              <a:gd name="connsiteY20" fmla="*/ 1482811 h 1606378"/>
              <a:gd name="connsiteX21" fmla="*/ 704335 w 2298356"/>
              <a:gd name="connsiteY21" fmla="*/ 1470454 h 1606378"/>
              <a:gd name="connsiteX22" fmla="*/ 667265 w 2298356"/>
              <a:gd name="connsiteY22" fmla="*/ 1458097 h 1606378"/>
              <a:gd name="connsiteX23" fmla="*/ 617838 w 2298356"/>
              <a:gd name="connsiteY23" fmla="*/ 1445741 h 1606378"/>
              <a:gd name="connsiteX24" fmla="*/ 543697 w 2298356"/>
              <a:gd name="connsiteY24" fmla="*/ 1421027 h 1606378"/>
              <a:gd name="connsiteX25" fmla="*/ 531340 w 2298356"/>
              <a:gd name="connsiteY25" fmla="*/ 1383957 h 1606378"/>
              <a:gd name="connsiteX26" fmla="*/ 457200 w 2298356"/>
              <a:gd name="connsiteY26" fmla="*/ 1346887 h 1606378"/>
              <a:gd name="connsiteX27" fmla="*/ 444843 w 2298356"/>
              <a:gd name="connsiteY27" fmla="*/ 1309816 h 1606378"/>
              <a:gd name="connsiteX28" fmla="*/ 407773 w 2298356"/>
              <a:gd name="connsiteY28" fmla="*/ 1297460 h 1606378"/>
              <a:gd name="connsiteX29" fmla="*/ 370702 w 2298356"/>
              <a:gd name="connsiteY29" fmla="*/ 1272746 h 1606378"/>
              <a:gd name="connsiteX30" fmla="*/ 345989 w 2298356"/>
              <a:gd name="connsiteY30" fmla="*/ 1223319 h 1606378"/>
              <a:gd name="connsiteX31" fmla="*/ 308919 w 2298356"/>
              <a:gd name="connsiteY31" fmla="*/ 1210962 h 1606378"/>
              <a:gd name="connsiteX32" fmla="*/ 222421 w 2298356"/>
              <a:gd name="connsiteY32" fmla="*/ 1149178 h 1606378"/>
              <a:gd name="connsiteX33" fmla="*/ 197708 w 2298356"/>
              <a:gd name="connsiteY33" fmla="*/ 1112108 h 1606378"/>
              <a:gd name="connsiteX34" fmla="*/ 123567 w 2298356"/>
              <a:gd name="connsiteY34" fmla="*/ 1062681 h 1606378"/>
              <a:gd name="connsiteX35" fmla="*/ 98854 w 2298356"/>
              <a:gd name="connsiteY35" fmla="*/ 1025611 h 1606378"/>
              <a:gd name="connsiteX36" fmla="*/ 86497 w 2298356"/>
              <a:gd name="connsiteY36" fmla="*/ 976184 h 1606378"/>
              <a:gd name="connsiteX37" fmla="*/ 49427 w 2298356"/>
              <a:gd name="connsiteY37" fmla="*/ 951470 h 1606378"/>
              <a:gd name="connsiteX38" fmla="*/ 37070 w 2298356"/>
              <a:gd name="connsiteY38" fmla="*/ 914400 h 1606378"/>
              <a:gd name="connsiteX39" fmla="*/ 0 w 2298356"/>
              <a:gd name="connsiteY39" fmla="*/ 753762 h 1606378"/>
              <a:gd name="connsiteX40" fmla="*/ 12356 w 2298356"/>
              <a:gd name="connsiteY40" fmla="*/ 593124 h 1606378"/>
              <a:gd name="connsiteX41" fmla="*/ 24713 w 2298356"/>
              <a:gd name="connsiteY41" fmla="*/ 556054 h 1606378"/>
              <a:gd name="connsiteX42" fmla="*/ 74140 w 2298356"/>
              <a:gd name="connsiteY42" fmla="*/ 296562 h 1606378"/>
              <a:gd name="connsiteX43" fmla="*/ 98854 w 2298356"/>
              <a:gd name="connsiteY43" fmla="*/ 98854 h 1606378"/>
              <a:gd name="connsiteX44" fmla="*/ 111211 w 2298356"/>
              <a:gd name="connsiteY44" fmla="*/ 61784 h 1606378"/>
              <a:gd name="connsiteX45" fmla="*/ 148281 w 2298356"/>
              <a:gd name="connsiteY45" fmla="*/ 49427 h 1606378"/>
              <a:gd name="connsiteX46" fmla="*/ 135924 w 2298356"/>
              <a:gd name="connsiteY46" fmla="*/ 0 h 16063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</a:cxnLst>
            <a:rect l="l" t="t" r="r" b="b"/>
            <a:pathLst>
              <a:path w="2298356" h="1606378">
                <a:moveTo>
                  <a:pt x="2298356" y="1112108"/>
                </a:moveTo>
                <a:cubicBezTo>
                  <a:pt x="2292053" y="1119987"/>
                  <a:pt x="2234052" y="1188830"/>
                  <a:pt x="2224216" y="1210962"/>
                </a:cubicBezTo>
                <a:cubicBezTo>
                  <a:pt x="2213636" y="1234767"/>
                  <a:pt x="2207740" y="1260389"/>
                  <a:pt x="2199502" y="1285103"/>
                </a:cubicBezTo>
                <a:cubicBezTo>
                  <a:pt x="2195383" y="1297460"/>
                  <a:pt x="2199782" y="1319014"/>
                  <a:pt x="2187146" y="1322173"/>
                </a:cubicBezTo>
                <a:lnTo>
                  <a:pt x="2137719" y="1334530"/>
                </a:lnTo>
                <a:cubicBezTo>
                  <a:pt x="2028674" y="1407223"/>
                  <a:pt x="2202965" y="1295730"/>
                  <a:pt x="2026508" y="1383957"/>
                </a:cubicBezTo>
                <a:cubicBezTo>
                  <a:pt x="1935885" y="1429268"/>
                  <a:pt x="2020696" y="1392281"/>
                  <a:pt x="1915297" y="1421027"/>
                </a:cubicBezTo>
                <a:cubicBezTo>
                  <a:pt x="1890164" y="1427881"/>
                  <a:pt x="1866429" y="1439423"/>
                  <a:pt x="1841156" y="1445741"/>
                </a:cubicBezTo>
                <a:cubicBezTo>
                  <a:pt x="1829517" y="1448650"/>
                  <a:pt x="1769166" y="1462394"/>
                  <a:pt x="1754659" y="1470454"/>
                </a:cubicBezTo>
                <a:cubicBezTo>
                  <a:pt x="1728695" y="1484879"/>
                  <a:pt x="1705232" y="1503405"/>
                  <a:pt x="1680519" y="1519881"/>
                </a:cubicBezTo>
                <a:cubicBezTo>
                  <a:pt x="1668162" y="1528119"/>
                  <a:pt x="1657856" y="1540993"/>
                  <a:pt x="1643448" y="1544595"/>
                </a:cubicBezTo>
                <a:lnTo>
                  <a:pt x="1594021" y="1556951"/>
                </a:lnTo>
                <a:cubicBezTo>
                  <a:pt x="1581664" y="1565189"/>
                  <a:pt x="1570234" y="1575023"/>
                  <a:pt x="1556951" y="1581665"/>
                </a:cubicBezTo>
                <a:cubicBezTo>
                  <a:pt x="1539221" y="1590530"/>
                  <a:pt x="1486295" y="1602418"/>
                  <a:pt x="1470454" y="1606378"/>
                </a:cubicBezTo>
                <a:cubicBezTo>
                  <a:pt x="1412789" y="1602259"/>
                  <a:pt x="1354391" y="1604069"/>
                  <a:pt x="1297459" y="1594022"/>
                </a:cubicBezTo>
                <a:cubicBezTo>
                  <a:pt x="1282834" y="1591441"/>
                  <a:pt x="1273960" y="1575340"/>
                  <a:pt x="1260389" y="1569308"/>
                </a:cubicBezTo>
                <a:cubicBezTo>
                  <a:pt x="1236584" y="1558728"/>
                  <a:pt x="1210962" y="1552833"/>
                  <a:pt x="1186248" y="1544595"/>
                </a:cubicBezTo>
                <a:lnTo>
                  <a:pt x="1186248" y="1544595"/>
                </a:lnTo>
                <a:lnTo>
                  <a:pt x="976184" y="1532238"/>
                </a:lnTo>
                <a:cubicBezTo>
                  <a:pt x="952684" y="1527538"/>
                  <a:pt x="902661" y="1520190"/>
                  <a:pt x="877329" y="1507524"/>
                </a:cubicBezTo>
                <a:cubicBezTo>
                  <a:pt x="864046" y="1500883"/>
                  <a:pt x="854780" y="1485923"/>
                  <a:pt x="840259" y="1482811"/>
                </a:cubicBezTo>
                <a:cubicBezTo>
                  <a:pt x="795774" y="1473279"/>
                  <a:pt x="749643" y="1474573"/>
                  <a:pt x="704335" y="1470454"/>
                </a:cubicBezTo>
                <a:cubicBezTo>
                  <a:pt x="691978" y="1466335"/>
                  <a:pt x="679789" y="1461675"/>
                  <a:pt x="667265" y="1458097"/>
                </a:cubicBezTo>
                <a:cubicBezTo>
                  <a:pt x="650936" y="1453432"/>
                  <a:pt x="634104" y="1450621"/>
                  <a:pt x="617838" y="1445741"/>
                </a:cubicBezTo>
                <a:cubicBezTo>
                  <a:pt x="592886" y="1438256"/>
                  <a:pt x="543697" y="1421027"/>
                  <a:pt x="543697" y="1421027"/>
                </a:cubicBezTo>
                <a:cubicBezTo>
                  <a:pt x="539578" y="1408670"/>
                  <a:pt x="539477" y="1394128"/>
                  <a:pt x="531340" y="1383957"/>
                </a:cubicBezTo>
                <a:cubicBezTo>
                  <a:pt x="513918" y="1362179"/>
                  <a:pt x="481622" y="1355027"/>
                  <a:pt x="457200" y="1346887"/>
                </a:cubicBezTo>
                <a:cubicBezTo>
                  <a:pt x="453081" y="1334530"/>
                  <a:pt x="454053" y="1319026"/>
                  <a:pt x="444843" y="1309816"/>
                </a:cubicBezTo>
                <a:cubicBezTo>
                  <a:pt x="435633" y="1300606"/>
                  <a:pt x="419423" y="1303285"/>
                  <a:pt x="407773" y="1297460"/>
                </a:cubicBezTo>
                <a:cubicBezTo>
                  <a:pt x="394490" y="1290818"/>
                  <a:pt x="383059" y="1280984"/>
                  <a:pt x="370702" y="1272746"/>
                </a:cubicBezTo>
                <a:cubicBezTo>
                  <a:pt x="362464" y="1256270"/>
                  <a:pt x="359014" y="1236344"/>
                  <a:pt x="345989" y="1223319"/>
                </a:cubicBezTo>
                <a:cubicBezTo>
                  <a:pt x="336779" y="1214109"/>
                  <a:pt x="320569" y="1216787"/>
                  <a:pt x="308919" y="1210962"/>
                </a:cubicBezTo>
                <a:cubicBezTo>
                  <a:pt x="294882" y="1203944"/>
                  <a:pt x="228023" y="1154780"/>
                  <a:pt x="222421" y="1149178"/>
                </a:cubicBezTo>
                <a:cubicBezTo>
                  <a:pt x="211920" y="1138677"/>
                  <a:pt x="208884" y="1121887"/>
                  <a:pt x="197708" y="1112108"/>
                </a:cubicBezTo>
                <a:cubicBezTo>
                  <a:pt x="175355" y="1092549"/>
                  <a:pt x="123567" y="1062681"/>
                  <a:pt x="123567" y="1062681"/>
                </a:cubicBezTo>
                <a:cubicBezTo>
                  <a:pt x="115329" y="1050324"/>
                  <a:pt x="104704" y="1039261"/>
                  <a:pt x="98854" y="1025611"/>
                </a:cubicBezTo>
                <a:cubicBezTo>
                  <a:pt x="92164" y="1010001"/>
                  <a:pt x="95917" y="990315"/>
                  <a:pt x="86497" y="976184"/>
                </a:cubicBezTo>
                <a:cubicBezTo>
                  <a:pt x="78259" y="963827"/>
                  <a:pt x="61784" y="959708"/>
                  <a:pt x="49427" y="951470"/>
                </a:cubicBezTo>
                <a:cubicBezTo>
                  <a:pt x="45308" y="939113"/>
                  <a:pt x="40497" y="926966"/>
                  <a:pt x="37070" y="914400"/>
                </a:cubicBezTo>
                <a:cubicBezTo>
                  <a:pt x="14712" y="832422"/>
                  <a:pt x="14410" y="825818"/>
                  <a:pt x="0" y="753762"/>
                </a:cubicBezTo>
                <a:cubicBezTo>
                  <a:pt x="4119" y="700216"/>
                  <a:pt x="5695" y="646413"/>
                  <a:pt x="12356" y="593124"/>
                </a:cubicBezTo>
                <a:cubicBezTo>
                  <a:pt x="13972" y="580199"/>
                  <a:pt x="23478" y="569020"/>
                  <a:pt x="24713" y="556054"/>
                </a:cubicBezTo>
                <a:cubicBezTo>
                  <a:pt x="48560" y="305664"/>
                  <a:pt x="-17911" y="388616"/>
                  <a:pt x="74140" y="296562"/>
                </a:cubicBezTo>
                <a:cubicBezTo>
                  <a:pt x="106719" y="198826"/>
                  <a:pt x="72142" y="312546"/>
                  <a:pt x="98854" y="98854"/>
                </a:cubicBezTo>
                <a:cubicBezTo>
                  <a:pt x="100470" y="85929"/>
                  <a:pt x="102001" y="70994"/>
                  <a:pt x="111211" y="61784"/>
                </a:cubicBezTo>
                <a:cubicBezTo>
                  <a:pt x="120421" y="52574"/>
                  <a:pt x="135924" y="53546"/>
                  <a:pt x="148281" y="49427"/>
                </a:cubicBezTo>
                <a:cubicBezTo>
                  <a:pt x="134621" y="8449"/>
                  <a:pt x="135924" y="25382"/>
                  <a:pt x="135924" y="0"/>
                </a:cubicBezTo>
              </a:path>
            </a:pathLst>
          </a:custGeom>
          <a:noFill/>
          <a:ln w="28575"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8" name="直線コネクタ 7"/>
          <p:cNvCxnSpPr/>
          <p:nvPr/>
        </p:nvCxnSpPr>
        <p:spPr>
          <a:xfrm>
            <a:off x="1783830" y="2942688"/>
            <a:ext cx="477457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テキスト ボックス 8"/>
          <p:cNvSpPr txBox="1"/>
          <p:nvPr/>
        </p:nvSpPr>
        <p:spPr>
          <a:xfrm>
            <a:off x="1677978" y="281964"/>
            <a:ext cx="281988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DAB staining</a:t>
            </a:r>
            <a:r>
              <a:rPr kumimoji="1" lang="ja-JP" alt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pic>
        <p:nvPicPr>
          <p:cNvPr id="10" name="図 9"/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3021" y="3400533"/>
            <a:ext cx="3734063" cy="2483290"/>
          </a:xfrm>
          <a:prstGeom prst="rect">
            <a:avLst/>
          </a:prstGeom>
        </p:spPr>
      </p:pic>
      <p:cxnSp>
        <p:nvCxnSpPr>
          <p:cNvPr id="11" name="直線コネクタ 10"/>
          <p:cNvCxnSpPr/>
          <p:nvPr/>
        </p:nvCxnSpPr>
        <p:spPr>
          <a:xfrm flipH="1">
            <a:off x="4138246" y="4184177"/>
            <a:ext cx="269631" cy="1699646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線コネクタ 11"/>
          <p:cNvCxnSpPr/>
          <p:nvPr/>
        </p:nvCxnSpPr>
        <p:spPr>
          <a:xfrm flipH="1">
            <a:off x="1643021" y="4184177"/>
            <a:ext cx="2764857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フリーフォーム 12"/>
          <p:cNvSpPr/>
          <p:nvPr/>
        </p:nvSpPr>
        <p:spPr>
          <a:xfrm>
            <a:off x="1877573" y="4184177"/>
            <a:ext cx="2307565" cy="1630900"/>
          </a:xfrm>
          <a:custGeom>
            <a:avLst/>
            <a:gdLst>
              <a:gd name="connsiteX0" fmla="*/ 2307565 w 2307565"/>
              <a:gd name="connsiteY0" fmla="*/ 1348154 h 1630900"/>
              <a:gd name="connsiteX1" fmla="*/ 2248950 w 2307565"/>
              <a:gd name="connsiteY1" fmla="*/ 1395047 h 1630900"/>
              <a:gd name="connsiteX2" fmla="*/ 2178611 w 2307565"/>
              <a:gd name="connsiteY2" fmla="*/ 1488831 h 1630900"/>
              <a:gd name="connsiteX3" fmla="*/ 2143442 w 2307565"/>
              <a:gd name="connsiteY3" fmla="*/ 1500554 h 1630900"/>
              <a:gd name="connsiteX4" fmla="*/ 1897258 w 2307565"/>
              <a:gd name="connsiteY4" fmla="*/ 1512277 h 1630900"/>
              <a:gd name="connsiteX5" fmla="*/ 1826919 w 2307565"/>
              <a:gd name="connsiteY5" fmla="*/ 1535723 h 1630900"/>
              <a:gd name="connsiteX6" fmla="*/ 1803473 w 2307565"/>
              <a:gd name="connsiteY6" fmla="*/ 1559170 h 1630900"/>
              <a:gd name="connsiteX7" fmla="*/ 1733135 w 2307565"/>
              <a:gd name="connsiteY7" fmla="*/ 1582616 h 1630900"/>
              <a:gd name="connsiteX8" fmla="*/ 1697965 w 2307565"/>
              <a:gd name="connsiteY8" fmla="*/ 1594339 h 1630900"/>
              <a:gd name="connsiteX9" fmla="*/ 1662796 w 2307565"/>
              <a:gd name="connsiteY9" fmla="*/ 1617785 h 1630900"/>
              <a:gd name="connsiteX10" fmla="*/ 1498673 w 2307565"/>
              <a:gd name="connsiteY10" fmla="*/ 1606062 h 1630900"/>
              <a:gd name="connsiteX11" fmla="*/ 1428335 w 2307565"/>
              <a:gd name="connsiteY11" fmla="*/ 1582616 h 1630900"/>
              <a:gd name="connsiteX12" fmla="*/ 1404888 w 2307565"/>
              <a:gd name="connsiteY12" fmla="*/ 1559170 h 1630900"/>
              <a:gd name="connsiteX13" fmla="*/ 1381442 w 2307565"/>
              <a:gd name="connsiteY13" fmla="*/ 1524000 h 1630900"/>
              <a:gd name="connsiteX14" fmla="*/ 1275935 w 2307565"/>
              <a:gd name="connsiteY14" fmla="*/ 1535723 h 1630900"/>
              <a:gd name="connsiteX15" fmla="*/ 1217319 w 2307565"/>
              <a:gd name="connsiteY15" fmla="*/ 1547447 h 1630900"/>
              <a:gd name="connsiteX16" fmla="*/ 1182150 w 2307565"/>
              <a:gd name="connsiteY16" fmla="*/ 1559170 h 1630900"/>
              <a:gd name="connsiteX17" fmla="*/ 1088365 w 2307565"/>
              <a:gd name="connsiteY17" fmla="*/ 1570893 h 1630900"/>
              <a:gd name="connsiteX18" fmla="*/ 900796 w 2307565"/>
              <a:gd name="connsiteY18" fmla="*/ 1606062 h 1630900"/>
              <a:gd name="connsiteX19" fmla="*/ 853904 w 2307565"/>
              <a:gd name="connsiteY19" fmla="*/ 1559170 h 1630900"/>
              <a:gd name="connsiteX20" fmla="*/ 818735 w 2307565"/>
              <a:gd name="connsiteY20" fmla="*/ 1547447 h 1630900"/>
              <a:gd name="connsiteX21" fmla="*/ 795288 w 2307565"/>
              <a:gd name="connsiteY21" fmla="*/ 1524000 h 1630900"/>
              <a:gd name="connsiteX22" fmla="*/ 713227 w 2307565"/>
              <a:gd name="connsiteY22" fmla="*/ 1488831 h 1630900"/>
              <a:gd name="connsiteX23" fmla="*/ 666335 w 2307565"/>
              <a:gd name="connsiteY23" fmla="*/ 1477108 h 1630900"/>
              <a:gd name="connsiteX24" fmla="*/ 654611 w 2307565"/>
              <a:gd name="connsiteY24" fmla="*/ 1441939 h 1630900"/>
              <a:gd name="connsiteX25" fmla="*/ 584273 w 2307565"/>
              <a:gd name="connsiteY25" fmla="*/ 1430216 h 1630900"/>
              <a:gd name="connsiteX26" fmla="*/ 549104 w 2307565"/>
              <a:gd name="connsiteY26" fmla="*/ 1418493 h 1630900"/>
              <a:gd name="connsiteX27" fmla="*/ 384981 w 2307565"/>
              <a:gd name="connsiteY27" fmla="*/ 1406770 h 1630900"/>
              <a:gd name="connsiteX28" fmla="*/ 338088 w 2307565"/>
              <a:gd name="connsiteY28" fmla="*/ 1359877 h 1630900"/>
              <a:gd name="connsiteX29" fmla="*/ 267750 w 2307565"/>
              <a:gd name="connsiteY29" fmla="*/ 1312985 h 1630900"/>
              <a:gd name="connsiteX30" fmla="*/ 220858 w 2307565"/>
              <a:gd name="connsiteY30" fmla="*/ 1207477 h 1630900"/>
              <a:gd name="connsiteX31" fmla="*/ 197411 w 2307565"/>
              <a:gd name="connsiteY31" fmla="*/ 1184031 h 1630900"/>
              <a:gd name="connsiteX32" fmla="*/ 115350 w 2307565"/>
              <a:gd name="connsiteY32" fmla="*/ 1160585 h 1630900"/>
              <a:gd name="connsiteX33" fmla="*/ 91904 w 2307565"/>
              <a:gd name="connsiteY33" fmla="*/ 1125416 h 1630900"/>
              <a:gd name="connsiteX34" fmla="*/ 80181 w 2307565"/>
              <a:gd name="connsiteY34" fmla="*/ 996462 h 1630900"/>
              <a:gd name="connsiteX35" fmla="*/ 68458 w 2307565"/>
              <a:gd name="connsiteY35" fmla="*/ 961293 h 1630900"/>
              <a:gd name="connsiteX36" fmla="*/ 33288 w 2307565"/>
              <a:gd name="connsiteY36" fmla="*/ 926123 h 1630900"/>
              <a:gd name="connsiteX37" fmla="*/ 21565 w 2307565"/>
              <a:gd name="connsiteY37" fmla="*/ 609600 h 1630900"/>
              <a:gd name="connsiteX38" fmla="*/ 45011 w 2307565"/>
              <a:gd name="connsiteY38" fmla="*/ 574431 h 1630900"/>
              <a:gd name="connsiteX39" fmla="*/ 56735 w 2307565"/>
              <a:gd name="connsiteY39" fmla="*/ 539262 h 1630900"/>
              <a:gd name="connsiteX40" fmla="*/ 80181 w 2307565"/>
              <a:gd name="connsiteY40" fmla="*/ 457200 h 1630900"/>
              <a:gd name="connsiteX41" fmla="*/ 103627 w 2307565"/>
              <a:gd name="connsiteY41" fmla="*/ 422031 h 1630900"/>
              <a:gd name="connsiteX42" fmla="*/ 138796 w 2307565"/>
              <a:gd name="connsiteY42" fmla="*/ 410308 h 1630900"/>
              <a:gd name="connsiteX43" fmla="*/ 162242 w 2307565"/>
              <a:gd name="connsiteY43" fmla="*/ 293077 h 1630900"/>
              <a:gd name="connsiteX44" fmla="*/ 173965 w 2307565"/>
              <a:gd name="connsiteY44" fmla="*/ 257908 h 1630900"/>
              <a:gd name="connsiteX45" fmla="*/ 209135 w 2307565"/>
              <a:gd name="connsiteY45" fmla="*/ 234462 h 1630900"/>
              <a:gd name="connsiteX46" fmla="*/ 267750 w 2307565"/>
              <a:gd name="connsiteY46" fmla="*/ 140677 h 1630900"/>
              <a:gd name="connsiteX47" fmla="*/ 302919 w 2307565"/>
              <a:gd name="connsiteY47" fmla="*/ 128954 h 1630900"/>
              <a:gd name="connsiteX48" fmla="*/ 326365 w 2307565"/>
              <a:gd name="connsiteY48" fmla="*/ 23447 h 1630900"/>
              <a:gd name="connsiteX49" fmla="*/ 361535 w 2307565"/>
              <a:gd name="connsiteY49" fmla="*/ 0 h 1630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</a:cxnLst>
            <a:rect l="l" t="t" r="r" b="b"/>
            <a:pathLst>
              <a:path w="2307565" h="1630900">
                <a:moveTo>
                  <a:pt x="2307565" y="1348154"/>
                </a:moveTo>
                <a:cubicBezTo>
                  <a:pt x="2288027" y="1363785"/>
                  <a:pt x="2265688" y="1376449"/>
                  <a:pt x="2248950" y="1395047"/>
                </a:cubicBezTo>
                <a:cubicBezTo>
                  <a:pt x="2242114" y="1402643"/>
                  <a:pt x="2203867" y="1473677"/>
                  <a:pt x="2178611" y="1488831"/>
                </a:cubicBezTo>
                <a:cubicBezTo>
                  <a:pt x="2168015" y="1495189"/>
                  <a:pt x="2155756" y="1499528"/>
                  <a:pt x="2143442" y="1500554"/>
                </a:cubicBezTo>
                <a:cubicBezTo>
                  <a:pt x="2061571" y="1507377"/>
                  <a:pt x="1979319" y="1508369"/>
                  <a:pt x="1897258" y="1512277"/>
                </a:cubicBezTo>
                <a:cubicBezTo>
                  <a:pt x="1873812" y="1520092"/>
                  <a:pt x="1849024" y="1524670"/>
                  <a:pt x="1826919" y="1535723"/>
                </a:cubicBezTo>
                <a:cubicBezTo>
                  <a:pt x="1817033" y="1540666"/>
                  <a:pt x="1813359" y="1554227"/>
                  <a:pt x="1803473" y="1559170"/>
                </a:cubicBezTo>
                <a:cubicBezTo>
                  <a:pt x="1781368" y="1570223"/>
                  <a:pt x="1756581" y="1574801"/>
                  <a:pt x="1733135" y="1582616"/>
                </a:cubicBezTo>
                <a:lnTo>
                  <a:pt x="1697965" y="1594339"/>
                </a:lnTo>
                <a:cubicBezTo>
                  <a:pt x="1686242" y="1602154"/>
                  <a:pt x="1675398" y="1611484"/>
                  <a:pt x="1662796" y="1617785"/>
                </a:cubicBezTo>
                <a:cubicBezTo>
                  <a:pt x="1606449" y="1645959"/>
                  <a:pt x="1568122" y="1622403"/>
                  <a:pt x="1498673" y="1606062"/>
                </a:cubicBezTo>
                <a:cubicBezTo>
                  <a:pt x="1474616" y="1600401"/>
                  <a:pt x="1428335" y="1582616"/>
                  <a:pt x="1428335" y="1582616"/>
                </a:cubicBezTo>
                <a:cubicBezTo>
                  <a:pt x="1420519" y="1574801"/>
                  <a:pt x="1411793" y="1567801"/>
                  <a:pt x="1404888" y="1559170"/>
                </a:cubicBezTo>
                <a:cubicBezTo>
                  <a:pt x="1396086" y="1548168"/>
                  <a:pt x="1395304" y="1526521"/>
                  <a:pt x="1381442" y="1524000"/>
                </a:cubicBezTo>
                <a:cubicBezTo>
                  <a:pt x="1346627" y="1517670"/>
                  <a:pt x="1310965" y="1530719"/>
                  <a:pt x="1275935" y="1535723"/>
                </a:cubicBezTo>
                <a:cubicBezTo>
                  <a:pt x="1256210" y="1538541"/>
                  <a:pt x="1236650" y="1542614"/>
                  <a:pt x="1217319" y="1547447"/>
                </a:cubicBezTo>
                <a:cubicBezTo>
                  <a:pt x="1205331" y="1550444"/>
                  <a:pt x="1194308" y="1556960"/>
                  <a:pt x="1182150" y="1559170"/>
                </a:cubicBezTo>
                <a:cubicBezTo>
                  <a:pt x="1151153" y="1564806"/>
                  <a:pt x="1119627" y="1566985"/>
                  <a:pt x="1088365" y="1570893"/>
                </a:cubicBezTo>
                <a:cubicBezTo>
                  <a:pt x="985351" y="1639569"/>
                  <a:pt x="1046066" y="1620589"/>
                  <a:pt x="900796" y="1606062"/>
                </a:cubicBezTo>
                <a:cubicBezTo>
                  <a:pt x="807012" y="1574801"/>
                  <a:pt x="916427" y="1621693"/>
                  <a:pt x="853904" y="1559170"/>
                </a:cubicBezTo>
                <a:cubicBezTo>
                  <a:pt x="845166" y="1550432"/>
                  <a:pt x="830458" y="1551355"/>
                  <a:pt x="818735" y="1547447"/>
                </a:cubicBezTo>
                <a:cubicBezTo>
                  <a:pt x="810919" y="1539631"/>
                  <a:pt x="804485" y="1530131"/>
                  <a:pt x="795288" y="1524000"/>
                </a:cubicBezTo>
                <a:cubicBezTo>
                  <a:pt x="771842" y="1508369"/>
                  <a:pt x="740580" y="1496646"/>
                  <a:pt x="713227" y="1488831"/>
                </a:cubicBezTo>
                <a:cubicBezTo>
                  <a:pt x="697735" y="1484405"/>
                  <a:pt x="681966" y="1481016"/>
                  <a:pt x="666335" y="1477108"/>
                </a:cubicBezTo>
                <a:cubicBezTo>
                  <a:pt x="662427" y="1465385"/>
                  <a:pt x="665340" y="1448070"/>
                  <a:pt x="654611" y="1441939"/>
                </a:cubicBezTo>
                <a:cubicBezTo>
                  <a:pt x="633973" y="1430146"/>
                  <a:pt x="607476" y="1435372"/>
                  <a:pt x="584273" y="1430216"/>
                </a:cubicBezTo>
                <a:cubicBezTo>
                  <a:pt x="572210" y="1427535"/>
                  <a:pt x="561376" y="1419937"/>
                  <a:pt x="549104" y="1418493"/>
                </a:cubicBezTo>
                <a:cubicBezTo>
                  <a:pt x="494633" y="1412085"/>
                  <a:pt x="439689" y="1410678"/>
                  <a:pt x="384981" y="1406770"/>
                </a:cubicBezTo>
                <a:cubicBezTo>
                  <a:pt x="365087" y="1347087"/>
                  <a:pt x="389244" y="1388297"/>
                  <a:pt x="338088" y="1359877"/>
                </a:cubicBezTo>
                <a:cubicBezTo>
                  <a:pt x="313455" y="1346192"/>
                  <a:pt x="267750" y="1312985"/>
                  <a:pt x="267750" y="1312985"/>
                </a:cubicBezTo>
                <a:cubicBezTo>
                  <a:pt x="249161" y="1257217"/>
                  <a:pt x="252704" y="1247284"/>
                  <a:pt x="220858" y="1207477"/>
                </a:cubicBezTo>
                <a:cubicBezTo>
                  <a:pt x="213953" y="1198846"/>
                  <a:pt x="206889" y="1189718"/>
                  <a:pt x="197411" y="1184031"/>
                </a:cubicBezTo>
                <a:cubicBezTo>
                  <a:pt x="185398" y="1176823"/>
                  <a:pt x="124110" y="1162775"/>
                  <a:pt x="115350" y="1160585"/>
                </a:cubicBezTo>
                <a:cubicBezTo>
                  <a:pt x="107535" y="1148862"/>
                  <a:pt x="94856" y="1139193"/>
                  <a:pt x="91904" y="1125416"/>
                </a:cubicBezTo>
                <a:cubicBezTo>
                  <a:pt x="82860" y="1083212"/>
                  <a:pt x="86285" y="1039190"/>
                  <a:pt x="80181" y="996462"/>
                </a:cubicBezTo>
                <a:cubicBezTo>
                  <a:pt x="78433" y="984229"/>
                  <a:pt x="75313" y="971575"/>
                  <a:pt x="68458" y="961293"/>
                </a:cubicBezTo>
                <a:cubicBezTo>
                  <a:pt x="59261" y="947498"/>
                  <a:pt x="45011" y="937846"/>
                  <a:pt x="33288" y="926123"/>
                </a:cubicBezTo>
                <a:cubicBezTo>
                  <a:pt x="-11552" y="791603"/>
                  <a:pt x="-6577" y="834740"/>
                  <a:pt x="21565" y="609600"/>
                </a:cubicBezTo>
                <a:cubicBezTo>
                  <a:pt x="23313" y="595620"/>
                  <a:pt x="38710" y="587033"/>
                  <a:pt x="45011" y="574431"/>
                </a:cubicBezTo>
                <a:cubicBezTo>
                  <a:pt x="50537" y="563378"/>
                  <a:pt x="53340" y="551144"/>
                  <a:pt x="56735" y="539262"/>
                </a:cubicBezTo>
                <a:cubicBezTo>
                  <a:pt x="61743" y="521734"/>
                  <a:pt x="70812" y="475938"/>
                  <a:pt x="80181" y="457200"/>
                </a:cubicBezTo>
                <a:cubicBezTo>
                  <a:pt x="86482" y="444598"/>
                  <a:pt x="92625" y="430833"/>
                  <a:pt x="103627" y="422031"/>
                </a:cubicBezTo>
                <a:cubicBezTo>
                  <a:pt x="113276" y="414312"/>
                  <a:pt x="127073" y="414216"/>
                  <a:pt x="138796" y="410308"/>
                </a:cubicBezTo>
                <a:cubicBezTo>
                  <a:pt x="165281" y="330853"/>
                  <a:pt x="135301" y="427784"/>
                  <a:pt x="162242" y="293077"/>
                </a:cubicBezTo>
                <a:cubicBezTo>
                  <a:pt x="164665" y="280960"/>
                  <a:pt x="166245" y="267557"/>
                  <a:pt x="173965" y="257908"/>
                </a:cubicBezTo>
                <a:cubicBezTo>
                  <a:pt x="182767" y="246906"/>
                  <a:pt x="197412" y="242277"/>
                  <a:pt x="209135" y="234462"/>
                </a:cubicBezTo>
                <a:cubicBezTo>
                  <a:pt x="230519" y="170309"/>
                  <a:pt x="215733" y="166686"/>
                  <a:pt x="267750" y="140677"/>
                </a:cubicBezTo>
                <a:cubicBezTo>
                  <a:pt x="278803" y="135151"/>
                  <a:pt x="291196" y="132862"/>
                  <a:pt x="302919" y="128954"/>
                </a:cubicBezTo>
                <a:cubicBezTo>
                  <a:pt x="303177" y="127662"/>
                  <a:pt x="321635" y="30542"/>
                  <a:pt x="326365" y="23447"/>
                </a:cubicBezTo>
                <a:cubicBezTo>
                  <a:pt x="334181" y="11724"/>
                  <a:pt x="361535" y="0"/>
                  <a:pt x="361535" y="0"/>
                </a:cubicBezTo>
              </a:path>
            </a:pathLst>
          </a:custGeom>
          <a:noFill/>
          <a:ln w="28575"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4" name="直線コネクタ 13"/>
          <p:cNvCxnSpPr/>
          <p:nvPr/>
        </p:nvCxnSpPr>
        <p:spPr>
          <a:xfrm>
            <a:off x="1783830" y="5721057"/>
            <a:ext cx="477457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BBEC66EE-C358-8C47-8E59-849820C150A0}"/>
              </a:ext>
            </a:extLst>
          </p:cNvPr>
          <p:cNvSpPr txBox="1"/>
          <p:nvPr/>
        </p:nvSpPr>
        <p:spPr>
          <a:xfrm>
            <a:off x="265649" y="3400533"/>
            <a:ext cx="12935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b="1" dirty="0" smtClean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r>
              <a:rPr kumimoji="1" lang="en-US" altLang="ja-JP" b="1" dirty="0"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kumimoji="1" lang="en-US" altLang="ja-JP" b="1" dirty="0" smtClean="0">
                <a:latin typeface="Arial" panose="020B0604020202020204" pitchFamily="34" charset="0"/>
                <a:cs typeface="Arial" panose="020B0604020202020204" pitchFamily="34" charset="0"/>
              </a:rPr>
              <a:t>Iba-1) </a:t>
            </a:r>
            <a:endParaRPr kumimoji="1" lang="ja-JP" alt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BBEC66EE-C358-8C47-8E59-849820C150A0}"/>
              </a:ext>
            </a:extLst>
          </p:cNvPr>
          <p:cNvSpPr txBox="1"/>
          <p:nvPr/>
        </p:nvSpPr>
        <p:spPr>
          <a:xfrm>
            <a:off x="265649" y="731396"/>
            <a:ext cx="12935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b="1" dirty="0" smtClean="0">
                <a:latin typeface="Arial" panose="020B0604020202020204" pitchFamily="34" charset="0"/>
                <a:cs typeface="Arial" panose="020B0604020202020204" pitchFamily="34" charset="0"/>
              </a:rPr>
              <a:t>a (all) </a:t>
            </a:r>
            <a:endParaRPr kumimoji="1" lang="ja-JP" alt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00951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表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42112128"/>
              </p:ext>
            </p:extLst>
          </p:nvPr>
        </p:nvGraphicFramePr>
        <p:xfrm>
          <a:off x="304800" y="856582"/>
          <a:ext cx="5263662" cy="3394456"/>
        </p:xfrm>
        <a:graphic>
          <a:graphicData uri="http://schemas.openxmlformats.org/drawingml/2006/table">
            <a:tbl>
              <a:tblPr firstRow="1" firstCol="1" bandRow="1"/>
              <a:tblGrid>
                <a:gridCol w="726831">
                  <a:extLst>
                    <a:ext uri="{9D8B030D-6E8A-4147-A177-3AD203B41FA5}">
                      <a16:colId xmlns:a16="http://schemas.microsoft.com/office/drawing/2014/main" val="2400041785"/>
                    </a:ext>
                  </a:extLst>
                </a:gridCol>
                <a:gridCol w="832901">
                  <a:extLst>
                    <a:ext uri="{9D8B030D-6E8A-4147-A177-3AD203B41FA5}">
                      <a16:colId xmlns:a16="http://schemas.microsoft.com/office/drawing/2014/main" val="662575372"/>
                    </a:ext>
                  </a:extLst>
                </a:gridCol>
                <a:gridCol w="554355">
                  <a:extLst>
                    <a:ext uri="{9D8B030D-6E8A-4147-A177-3AD203B41FA5}">
                      <a16:colId xmlns:a16="http://schemas.microsoft.com/office/drawing/2014/main" val="2653327846"/>
                    </a:ext>
                  </a:extLst>
                </a:gridCol>
                <a:gridCol w="640836">
                  <a:extLst>
                    <a:ext uri="{9D8B030D-6E8A-4147-A177-3AD203B41FA5}">
                      <a16:colId xmlns:a16="http://schemas.microsoft.com/office/drawing/2014/main" val="51867657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1794983535"/>
                    </a:ext>
                  </a:extLst>
                </a:gridCol>
                <a:gridCol w="902677">
                  <a:extLst>
                    <a:ext uri="{9D8B030D-6E8A-4147-A177-3AD203B41FA5}">
                      <a16:colId xmlns:a16="http://schemas.microsoft.com/office/drawing/2014/main" val="1232283185"/>
                    </a:ext>
                  </a:extLst>
                </a:gridCol>
                <a:gridCol w="691662">
                  <a:extLst>
                    <a:ext uri="{9D8B030D-6E8A-4147-A177-3AD203B41FA5}">
                      <a16:colId xmlns:a16="http://schemas.microsoft.com/office/drawing/2014/main" val="613860868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en-US" sz="1050" b="1" kern="100">
                          <a:effectLst/>
                          <a:latin typeface="Arial" panose="020B0604020202020204" pitchFamily="34" charset="0"/>
                          <a:ea typeface="游明朝" panose="02020400000000000000" pitchFamily="18" charset="-128"/>
                          <a:cs typeface="Arial" panose="020B0604020202020204" pitchFamily="34" charset="0"/>
                        </a:rPr>
                        <a:t>Antigen</a:t>
                      </a:r>
                      <a:endParaRPr lang="ja-JP" sz="1200" kern="100">
                        <a:effectLst/>
                        <a:latin typeface="Arial" panose="020B0604020202020204" pitchFamily="34" charset="0"/>
                        <a:ea typeface="游明朝" panose="02020400000000000000" pitchFamily="18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en-US" sz="1050" b="1" kern="100">
                          <a:effectLst/>
                          <a:latin typeface="Arial" panose="020B0604020202020204" pitchFamily="34" charset="0"/>
                          <a:ea typeface="游明朝" panose="02020400000000000000" pitchFamily="18" charset="-128"/>
                          <a:cs typeface="Arial" panose="020B0604020202020204" pitchFamily="34" charset="0"/>
                        </a:rPr>
                        <a:t>Clone</a:t>
                      </a:r>
                      <a:endParaRPr lang="ja-JP" sz="1200" kern="100">
                        <a:effectLst/>
                        <a:latin typeface="Arial" panose="020B0604020202020204" pitchFamily="34" charset="0"/>
                        <a:ea typeface="游明朝" panose="02020400000000000000" pitchFamily="18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en-US" sz="1050" b="1" kern="100">
                          <a:effectLst/>
                          <a:latin typeface="Arial" panose="020B0604020202020204" pitchFamily="34" charset="0"/>
                          <a:ea typeface="游明朝" panose="02020400000000000000" pitchFamily="18" charset="-128"/>
                          <a:cs typeface="Arial" panose="020B0604020202020204" pitchFamily="34" charset="0"/>
                        </a:rPr>
                        <a:t>Host</a:t>
                      </a:r>
                      <a:endParaRPr lang="ja-JP" sz="1200" kern="100">
                        <a:effectLst/>
                        <a:latin typeface="Arial" panose="020B0604020202020204" pitchFamily="34" charset="0"/>
                        <a:ea typeface="游明朝" panose="02020400000000000000" pitchFamily="18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en-US" sz="1050" b="1" kern="100">
                          <a:effectLst/>
                          <a:latin typeface="Arial" panose="020B0604020202020204" pitchFamily="34" charset="0"/>
                          <a:ea typeface="游明朝" panose="02020400000000000000" pitchFamily="18" charset="-128"/>
                          <a:cs typeface="Arial" panose="020B0604020202020204" pitchFamily="34" charset="0"/>
                        </a:rPr>
                        <a:t>Dilution</a:t>
                      </a:r>
                      <a:endParaRPr lang="ja-JP" sz="1200" kern="100">
                        <a:effectLst/>
                        <a:latin typeface="Arial" panose="020B0604020202020204" pitchFamily="34" charset="0"/>
                        <a:ea typeface="游明朝" panose="02020400000000000000" pitchFamily="18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en-US" sz="1050" b="1" kern="100">
                          <a:effectLst/>
                          <a:latin typeface="Arial" panose="020B0604020202020204" pitchFamily="34" charset="0"/>
                          <a:ea typeface="游明朝" panose="02020400000000000000" pitchFamily="18" charset="-128"/>
                          <a:cs typeface="Arial" panose="020B0604020202020204" pitchFamily="34" charset="0"/>
                        </a:rPr>
                        <a:t>Incubation temperature</a:t>
                      </a:r>
                      <a:endParaRPr lang="ja-JP" sz="1200" kern="100">
                        <a:effectLst/>
                        <a:latin typeface="Arial" panose="020B0604020202020204" pitchFamily="34" charset="0"/>
                        <a:ea typeface="游明朝" panose="02020400000000000000" pitchFamily="18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en-US" sz="1050" b="1" kern="100">
                          <a:effectLst/>
                          <a:latin typeface="Arial" panose="020B0604020202020204" pitchFamily="34" charset="0"/>
                          <a:ea typeface="游明朝" panose="02020400000000000000" pitchFamily="18" charset="-128"/>
                          <a:cs typeface="Arial" panose="020B0604020202020204" pitchFamily="34" charset="0"/>
                        </a:rPr>
                        <a:t>Incubation time</a:t>
                      </a:r>
                      <a:endParaRPr lang="ja-JP" sz="1200" kern="100">
                        <a:effectLst/>
                        <a:latin typeface="Arial" panose="020B0604020202020204" pitchFamily="34" charset="0"/>
                        <a:ea typeface="游明朝" panose="02020400000000000000" pitchFamily="18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en-US" sz="1050" b="1" kern="100">
                          <a:effectLst/>
                          <a:latin typeface="Arial" panose="020B0604020202020204" pitchFamily="34" charset="0"/>
                          <a:ea typeface="游明朝" panose="02020400000000000000" pitchFamily="18" charset="-128"/>
                          <a:cs typeface="Arial" panose="020B0604020202020204" pitchFamily="34" charset="0"/>
                        </a:rPr>
                        <a:t>Source</a:t>
                      </a:r>
                      <a:endParaRPr lang="ja-JP" sz="1200" kern="100">
                        <a:effectLst/>
                        <a:latin typeface="Arial" panose="020B0604020202020204" pitchFamily="34" charset="0"/>
                        <a:ea typeface="游明朝" panose="02020400000000000000" pitchFamily="18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7438908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  <a:latin typeface="Arial" panose="020B0604020202020204" pitchFamily="34" charset="0"/>
                          <a:ea typeface="游明朝" panose="02020400000000000000" pitchFamily="18" charset="-128"/>
                          <a:cs typeface="Arial" panose="020B0604020202020204" pitchFamily="34" charset="0"/>
                        </a:rPr>
                        <a:t>MBP</a:t>
                      </a:r>
                      <a:endParaRPr lang="ja-JP" sz="1200" kern="100">
                        <a:effectLst/>
                        <a:latin typeface="Arial" panose="020B0604020202020204" pitchFamily="34" charset="0"/>
                        <a:ea typeface="游明朝" panose="02020400000000000000" pitchFamily="18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  <a:latin typeface="Arial" panose="020B0604020202020204" pitchFamily="34" charset="0"/>
                          <a:ea typeface="游明朝" panose="02020400000000000000" pitchFamily="18" charset="-128"/>
                          <a:cs typeface="Arial" panose="020B0604020202020204" pitchFamily="34" charset="0"/>
                        </a:rPr>
                        <a:t>Monoclonal</a:t>
                      </a:r>
                      <a:endParaRPr lang="ja-JP" sz="1200" kern="100">
                        <a:effectLst/>
                        <a:latin typeface="Arial" panose="020B0604020202020204" pitchFamily="34" charset="0"/>
                        <a:ea typeface="游明朝" panose="02020400000000000000" pitchFamily="18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  <a:latin typeface="Arial" panose="020B0604020202020204" pitchFamily="34" charset="0"/>
                          <a:ea typeface="游明朝" panose="02020400000000000000" pitchFamily="18" charset="-128"/>
                          <a:cs typeface="Arial" panose="020B0604020202020204" pitchFamily="34" charset="0"/>
                        </a:rPr>
                        <a:t>Mouse</a:t>
                      </a:r>
                      <a:endParaRPr lang="ja-JP" sz="1200" kern="100">
                        <a:effectLst/>
                        <a:latin typeface="Arial" panose="020B0604020202020204" pitchFamily="34" charset="0"/>
                        <a:ea typeface="游明朝" panose="02020400000000000000" pitchFamily="18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  <a:latin typeface="Arial" panose="020B0604020202020204" pitchFamily="34" charset="0"/>
                          <a:ea typeface="游明朝" panose="02020400000000000000" pitchFamily="18" charset="-128"/>
                          <a:cs typeface="Arial" panose="020B0604020202020204" pitchFamily="34" charset="0"/>
                        </a:rPr>
                        <a:t>1:200</a:t>
                      </a:r>
                      <a:endParaRPr lang="ja-JP" sz="1200" kern="100">
                        <a:effectLst/>
                        <a:latin typeface="Arial" panose="020B0604020202020204" pitchFamily="34" charset="0"/>
                        <a:ea typeface="游明朝" panose="02020400000000000000" pitchFamily="18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  <a:latin typeface="Arial" panose="020B0604020202020204" pitchFamily="34" charset="0"/>
                          <a:ea typeface="游明朝" panose="02020400000000000000" pitchFamily="18" charset="-128"/>
                          <a:cs typeface="Arial" panose="020B0604020202020204" pitchFamily="34" charset="0"/>
                        </a:rPr>
                        <a:t>4°C</a:t>
                      </a:r>
                      <a:endParaRPr lang="ja-JP" sz="1200" kern="100">
                        <a:effectLst/>
                        <a:latin typeface="Arial" panose="020B0604020202020204" pitchFamily="34" charset="0"/>
                        <a:ea typeface="游明朝" panose="02020400000000000000" pitchFamily="18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  <a:latin typeface="Arial" panose="020B0604020202020204" pitchFamily="34" charset="0"/>
                          <a:ea typeface="游明朝" panose="02020400000000000000" pitchFamily="18" charset="-128"/>
                          <a:cs typeface="Arial" panose="020B0604020202020204" pitchFamily="34" charset="0"/>
                        </a:rPr>
                        <a:t>Overnight</a:t>
                      </a:r>
                      <a:endParaRPr lang="ja-JP" sz="1200" kern="100">
                        <a:effectLst/>
                        <a:latin typeface="Arial" panose="020B0604020202020204" pitchFamily="34" charset="0"/>
                        <a:ea typeface="游明朝" panose="02020400000000000000" pitchFamily="18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  <a:latin typeface="Arial" panose="020B0604020202020204" pitchFamily="34" charset="0"/>
                          <a:ea typeface="游明朝" panose="02020400000000000000" pitchFamily="18" charset="-128"/>
                          <a:cs typeface="Arial" panose="020B0604020202020204" pitchFamily="34" charset="0"/>
                        </a:rPr>
                        <a:t>Santa Cruz</a:t>
                      </a:r>
                      <a:endParaRPr lang="ja-JP" sz="1200" kern="100">
                        <a:effectLst/>
                        <a:latin typeface="Arial" panose="020B0604020202020204" pitchFamily="34" charset="0"/>
                        <a:ea typeface="游明朝" panose="02020400000000000000" pitchFamily="18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8034069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  <a:latin typeface="Arial" panose="020B0604020202020204" pitchFamily="34" charset="0"/>
                          <a:ea typeface="游明朝" panose="02020400000000000000" pitchFamily="18" charset="-128"/>
                          <a:cs typeface="Arial" panose="020B0604020202020204" pitchFamily="34" charset="0"/>
                        </a:rPr>
                        <a:t>CD3</a:t>
                      </a:r>
                      <a:endParaRPr lang="ja-JP" sz="1200" kern="100">
                        <a:effectLst/>
                        <a:latin typeface="Arial" panose="020B0604020202020204" pitchFamily="34" charset="0"/>
                        <a:ea typeface="游明朝" panose="02020400000000000000" pitchFamily="18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  <a:latin typeface="Arial" panose="020B0604020202020204" pitchFamily="34" charset="0"/>
                          <a:ea typeface="游明朝" panose="02020400000000000000" pitchFamily="18" charset="-128"/>
                          <a:cs typeface="Arial" panose="020B0604020202020204" pitchFamily="34" charset="0"/>
                        </a:rPr>
                        <a:t>Polyclonal</a:t>
                      </a:r>
                      <a:endParaRPr lang="ja-JP" sz="1200" kern="100">
                        <a:effectLst/>
                        <a:latin typeface="Arial" panose="020B0604020202020204" pitchFamily="34" charset="0"/>
                        <a:ea typeface="游明朝" panose="02020400000000000000" pitchFamily="18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  <a:latin typeface="Arial" panose="020B0604020202020204" pitchFamily="34" charset="0"/>
                          <a:ea typeface="游明朝" panose="02020400000000000000" pitchFamily="18" charset="-128"/>
                          <a:cs typeface="Arial" panose="020B0604020202020204" pitchFamily="34" charset="0"/>
                        </a:rPr>
                        <a:t>Rabbit</a:t>
                      </a:r>
                      <a:endParaRPr lang="ja-JP" sz="1200" kern="100">
                        <a:effectLst/>
                        <a:latin typeface="Arial" panose="020B0604020202020204" pitchFamily="34" charset="0"/>
                        <a:ea typeface="游明朝" panose="02020400000000000000" pitchFamily="18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  <a:latin typeface="Arial" panose="020B0604020202020204" pitchFamily="34" charset="0"/>
                          <a:ea typeface="游明朝" panose="02020400000000000000" pitchFamily="18" charset="-128"/>
                          <a:cs typeface="Arial" panose="020B0604020202020204" pitchFamily="34" charset="0"/>
                        </a:rPr>
                        <a:t>1:500</a:t>
                      </a:r>
                      <a:endParaRPr lang="ja-JP" sz="1200" kern="100">
                        <a:effectLst/>
                        <a:latin typeface="Arial" panose="020B0604020202020204" pitchFamily="34" charset="0"/>
                        <a:ea typeface="游明朝" panose="02020400000000000000" pitchFamily="18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  <a:latin typeface="Arial" panose="020B0604020202020204" pitchFamily="34" charset="0"/>
                          <a:ea typeface="游明朝" panose="02020400000000000000" pitchFamily="18" charset="-128"/>
                          <a:cs typeface="Arial" panose="020B0604020202020204" pitchFamily="34" charset="0"/>
                        </a:rPr>
                        <a:t>4°C</a:t>
                      </a:r>
                      <a:endParaRPr lang="ja-JP" sz="1200" kern="100">
                        <a:effectLst/>
                        <a:latin typeface="Arial" panose="020B0604020202020204" pitchFamily="34" charset="0"/>
                        <a:ea typeface="游明朝" panose="02020400000000000000" pitchFamily="18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  <a:latin typeface="Arial" panose="020B0604020202020204" pitchFamily="34" charset="0"/>
                          <a:ea typeface="游明朝" panose="02020400000000000000" pitchFamily="18" charset="-128"/>
                          <a:cs typeface="Arial" panose="020B0604020202020204" pitchFamily="34" charset="0"/>
                        </a:rPr>
                        <a:t>Overnight</a:t>
                      </a:r>
                      <a:endParaRPr lang="ja-JP" sz="1200" kern="100">
                        <a:effectLst/>
                        <a:latin typeface="Arial" panose="020B0604020202020204" pitchFamily="34" charset="0"/>
                        <a:ea typeface="游明朝" panose="02020400000000000000" pitchFamily="18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  <a:latin typeface="Arial" panose="020B0604020202020204" pitchFamily="34" charset="0"/>
                          <a:ea typeface="游明朝" panose="02020400000000000000" pitchFamily="18" charset="-128"/>
                          <a:cs typeface="Arial" panose="020B0604020202020204" pitchFamily="34" charset="0"/>
                        </a:rPr>
                        <a:t>Abcam</a:t>
                      </a:r>
                      <a:endParaRPr lang="ja-JP" sz="1200" kern="100">
                        <a:effectLst/>
                        <a:latin typeface="Arial" panose="020B0604020202020204" pitchFamily="34" charset="0"/>
                        <a:ea typeface="游明朝" panose="02020400000000000000" pitchFamily="18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9612308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  <a:latin typeface="Arial" panose="020B0604020202020204" pitchFamily="34" charset="0"/>
                          <a:ea typeface="游明朝" panose="02020400000000000000" pitchFamily="18" charset="-128"/>
                          <a:cs typeface="Arial" panose="020B0604020202020204" pitchFamily="34" charset="0"/>
                        </a:rPr>
                        <a:t>F4/80</a:t>
                      </a:r>
                      <a:endParaRPr lang="ja-JP" sz="1200" kern="100">
                        <a:effectLst/>
                        <a:latin typeface="Arial" panose="020B0604020202020204" pitchFamily="34" charset="0"/>
                        <a:ea typeface="游明朝" panose="02020400000000000000" pitchFamily="18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  <a:latin typeface="Arial" panose="020B0604020202020204" pitchFamily="34" charset="0"/>
                          <a:ea typeface="游明朝" panose="02020400000000000000" pitchFamily="18" charset="-128"/>
                          <a:cs typeface="Arial" panose="020B0604020202020204" pitchFamily="34" charset="0"/>
                        </a:rPr>
                        <a:t>C1:A3-1</a:t>
                      </a:r>
                      <a:endParaRPr lang="ja-JP" sz="1200" kern="100">
                        <a:effectLst/>
                        <a:latin typeface="Arial" panose="020B0604020202020204" pitchFamily="34" charset="0"/>
                        <a:ea typeface="游明朝" panose="02020400000000000000" pitchFamily="18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  <a:latin typeface="Arial" panose="020B0604020202020204" pitchFamily="34" charset="0"/>
                          <a:ea typeface="游明朝" panose="02020400000000000000" pitchFamily="18" charset="-128"/>
                          <a:cs typeface="Arial" panose="020B0604020202020204" pitchFamily="34" charset="0"/>
                        </a:rPr>
                        <a:t>Rat</a:t>
                      </a:r>
                      <a:endParaRPr lang="ja-JP" sz="1200" kern="100">
                        <a:effectLst/>
                        <a:latin typeface="Arial" panose="020B0604020202020204" pitchFamily="34" charset="0"/>
                        <a:ea typeface="游明朝" panose="02020400000000000000" pitchFamily="18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  <a:latin typeface="Arial" panose="020B0604020202020204" pitchFamily="34" charset="0"/>
                          <a:ea typeface="游明朝" panose="02020400000000000000" pitchFamily="18" charset="-128"/>
                          <a:cs typeface="Arial" panose="020B0604020202020204" pitchFamily="34" charset="0"/>
                        </a:rPr>
                        <a:t>1:100</a:t>
                      </a:r>
                      <a:endParaRPr lang="ja-JP" sz="1200" kern="100">
                        <a:effectLst/>
                        <a:latin typeface="Arial" panose="020B0604020202020204" pitchFamily="34" charset="0"/>
                        <a:ea typeface="游明朝" panose="02020400000000000000" pitchFamily="18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  <a:latin typeface="Arial" panose="020B0604020202020204" pitchFamily="34" charset="0"/>
                          <a:ea typeface="游明朝" panose="02020400000000000000" pitchFamily="18" charset="-128"/>
                          <a:cs typeface="Arial" panose="020B0604020202020204" pitchFamily="34" charset="0"/>
                        </a:rPr>
                        <a:t>4°C</a:t>
                      </a:r>
                      <a:endParaRPr lang="ja-JP" sz="1200" kern="100">
                        <a:effectLst/>
                        <a:latin typeface="Arial" panose="020B0604020202020204" pitchFamily="34" charset="0"/>
                        <a:ea typeface="游明朝" panose="02020400000000000000" pitchFamily="18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  <a:latin typeface="Arial" panose="020B0604020202020204" pitchFamily="34" charset="0"/>
                          <a:ea typeface="游明朝" panose="02020400000000000000" pitchFamily="18" charset="-128"/>
                          <a:cs typeface="Arial" panose="020B0604020202020204" pitchFamily="34" charset="0"/>
                        </a:rPr>
                        <a:t>Overnight</a:t>
                      </a:r>
                      <a:endParaRPr lang="ja-JP" sz="1200" kern="100">
                        <a:effectLst/>
                        <a:latin typeface="Arial" panose="020B0604020202020204" pitchFamily="34" charset="0"/>
                        <a:ea typeface="游明朝" panose="02020400000000000000" pitchFamily="18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  <a:latin typeface="Arial" panose="020B0604020202020204" pitchFamily="34" charset="0"/>
                          <a:ea typeface="游明朝" panose="02020400000000000000" pitchFamily="18" charset="-128"/>
                          <a:cs typeface="Arial" panose="020B0604020202020204" pitchFamily="34" charset="0"/>
                        </a:rPr>
                        <a:t>Abcam</a:t>
                      </a:r>
                      <a:endParaRPr lang="ja-JP" sz="1200" kern="100">
                        <a:effectLst/>
                        <a:latin typeface="Arial" panose="020B0604020202020204" pitchFamily="34" charset="0"/>
                        <a:ea typeface="游明朝" panose="02020400000000000000" pitchFamily="18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4010935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  <a:latin typeface="Arial" panose="020B0604020202020204" pitchFamily="34" charset="0"/>
                          <a:ea typeface="游明朝" panose="02020400000000000000" pitchFamily="18" charset="-128"/>
                          <a:cs typeface="Arial" panose="020B0604020202020204" pitchFamily="34" charset="0"/>
                        </a:rPr>
                        <a:t>GFAP</a:t>
                      </a:r>
                      <a:endParaRPr lang="ja-JP" sz="1200" kern="100">
                        <a:effectLst/>
                        <a:latin typeface="Arial" panose="020B0604020202020204" pitchFamily="34" charset="0"/>
                        <a:ea typeface="游明朝" panose="02020400000000000000" pitchFamily="18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  <a:latin typeface="Arial" panose="020B0604020202020204" pitchFamily="34" charset="0"/>
                          <a:ea typeface="游明朝" panose="02020400000000000000" pitchFamily="18" charset="-128"/>
                          <a:cs typeface="Arial" panose="020B0604020202020204" pitchFamily="34" charset="0"/>
                        </a:rPr>
                        <a:t>G-A-5</a:t>
                      </a:r>
                      <a:endParaRPr lang="ja-JP" sz="1200" kern="100">
                        <a:effectLst/>
                        <a:latin typeface="Arial" panose="020B0604020202020204" pitchFamily="34" charset="0"/>
                        <a:ea typeface="游明朝" panose="02020400000000000000" pitchFamily="18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  <a:latin typeface="Arial" panose="020B0604020202020204" pitchFamily="34" charset="0"/>
                          <a:ea typeface="游明朝" panose="02020400000000000000" pitchFamily="18" charset="-128"/>
                          <a:cs typeface="Arial" panose="020B0604020202020204" pitchFamily="34" charset="0"/>
                        </a:rPr>
                        <a:t>Mouse IgG1</a:t>
                      </a:r>
                      <a:endParaRPr lang="ja-JP" sz="1200" kern="100">
                        <a:effectLst/>
                        <a:latin typeface="Arial" panose="020B0604020202020204" pitchFamily="34" charset="0"/>
                        <a:ea typeface="游明朝" panose="02020400000000000000" pitchFamily="18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  <a:latin typeface="Arial" panose="020B0604020202020204" pitchFamily="34" charset="0"/>
                          <a:ea typeface="游明朝" panose="02020400000000000000" pitchFamily="18" charset="-128"/>
                          <a:cs typeface="Arial" panose="020B0604020202020204" pitchFamily="34" charset="0"/>
                        </a:rPr>
                        <a:t>1:500</a:t>
                      </a:r>
                      <a:endParaRPr lang="ja-JP" sz="1200" kern="100">
                        <a:effectLst/>
                        <a:latin typeface="Arial" panose="020B0604020202020204" pitchFamily="34" charset="0"/>
                        <a:ea typeface="游明朝" panose="02020400000000000000" pitchFamily="18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  <a:latin typeface="Arial" panose="020B0604020202020204" pitchFamily="34" charset="0"/>
                          <a:ea typeface="游明朝" panose="02020400000000000000" pitchFamily="18" charset="-128"/>
                          <a:cs typeface="Arial" panose="020B0604020202020204" pitchFamily="34" charset="0"/>
                        </a:rPr>
                        <a:t>4°C</a:t>
                      </a:r>
                      <a:endParaRPr lang="ja-JP" sz="1200" kern="100">
                        <a:effectLst/>
                        <a:latin typeface="Arial" panose="020B0604020202020204" pitchFamily="34" charset="0"/>
                        <a:ea typeface="游明朝" panose="02020400000000000000" pitchFamily="18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  <a:latin typeface="Arial" panose="020B0604020202020204" pitchFamily="34" charset="0"/>
                          <a:ea typeface="游明朝" panose="02020400000000000000" pitchFamily="18" charset="-128"/>
                          <a:cs typeface="Arial" panose="020B0604020202020204" pitchFamily="34" charset="0"/>
                        </a:rPr>
                        <a:t>Overnight</a:t>
                      </a:r>
                      <a:endParaRPr lang="ja-JP" sz="1200" kern="100">
                        <a:effectLst/>
                        <a:latin typeface="Arial" panose="020B0604020202020204" pitchFamily="34" charset="0"/>
                        <a:ea typeface="游明朝" panose="02020400000000000000" pitchFamily="18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  <a:latin typeface="Arial" panose="020B0604020202020204" pitchFamily="34" charset="0"/>
                          <a:ea typeface="游明朝" panose="02020400000000000000" pitchFamily="18" charset="-128"/>
                          <a:cs typeface="Arial" panose="020B0604020202020204" pitchFamily="34" charset="0"/>
                        </a:rPr>
                        <a:t>Sigma</a:t>
                      </a:r>
                      <a:endParaRPr lang="ja-JP" sz="1200" kern="100">
                        <a:effectLst/>
                        <a:latin typeface="Arial" panose="020B0604020202020204" pitchFamily="34" charset="0"/>
                        <a:ea typeface="游明朝" panose="02020400000000000000" pitchFamily="18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6762573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  <a:latin typeface="Arial" panose="020B0604020202020204" pitchFamily="34" charset="0"/>
                          <a:ea typeface="游明朝" panose="02020400000000000000" pitchFamily="18" charset="-128"/>
                          <a:cs typeface="Arial" panose="020B0604020202020204" pitchFamily="34" charset="0"/>
                        </a:rPr>
                        <a:t>Iba-1</a:t>
                      </a:r>
                      <a:endParaRPr lang="ja-JP" sz="1200" kern="100">
                        <a:effectLst/>
                        <a:latin typeface="Arial" panose="020B0604020202020204" pitchFamily="34" charset="0"/>
                        <a:ea typeface="游明朝" panose="02020400000000000000" pitchFamily="18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  <a:latin typeface="Arial" panose="020B0604020202020204" pitchFamily="34" charset="0"/>
                          <a:ea typeface="游明朝" panose="02020400000000000000" pitchFamily="18" charset="-128"/>
                          <a:cs typeface="Arial" panose="020B0604020202020204" pitchFamily="34" charset="0"/>
                        </a:rPr>
                        <a:t>Polyclonal</a:t>
                      </a:r>
                      <a:endParaRPr lang="ja-JP" sz="1200" kern="100">
                        <a:effectLst/>
                        <a:latin typeface="Arial" panose="020B0604020202020204" pitchFamily="34" charset="0"/>
                        <a:ea typeface="游明朝" panose="02020400000000000000" pitchFamily="18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  <a:latin typeface="Arial" panose="020B0604020202020204" pitchFamily="34" charset="0"/>
                          <a:ea typeface="游明朝" panose="02020400000000000000" pitchFamily="18" charset="-128"/>
                          <a:cs typeface="Arial" panose="020B0604020202020204" pitchFamily="34" charset="0"/>
                        </a:rPr>
                        <a:t>Rabbit IgG</a:t>
                      </a:r>
                      <a:endParaRPr lang="ja-JP" sz="1200" kern="100">
                        <a:effectLst/>
                        <a:latin typeface="Arial" panose="020B0604020202020204" pitchFamily="34" charset="0"/>
                        <a:ea typeface="游明朝" panose="02020400000000000000" pitchFamily="18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  <a:latin typeface="Arial" panose="020B0604020202020204" pitchFamily="34" charset="0"/>
                          <a:ea typeface="游明朝" panose="02020400000000000000" pitchFamily="18" charset="-128"/>
                          <a:cs typeface="Arial" panose="020B0604020202020204" pitchFamily="34" charset="0"/>
                        </a:rPr>
                        <a:t>1:500</a:t>
                      </a:r>
                      <a:endParaRPr lang="ja-JP" sz="1200" kern="100">
                        <a:effectLst/>
                        <a:latin typeface="Arial" panose="020B0604020202020204" pitchFamily="34" charset="0"/>
                        <a:ea typeface="游明朝" panose="02020400000000000000" pitchFamily="18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  <a:latin typeface="Arial" panose="020B0604020202020204" pitchFamily="34" charset="0"/>
                          <a:ea typeface="游明朝" panose="02020400000000000000" pitchFamily="18" charset="-128"/>
                          <a:cs typeface="Arial" panose="020B0604020202020204" pitchFamily="34" charset="0"/>
                        </a:rPr>
                        <a:t>4°C</a:t>
                      </a:r>
                      <a:endParaRPr lang="ja-JP" sz="1200" kern="100">
                        <a:effectLst/>
                        <a:latin typeface="Arial" panose="020B0604020202020204" pitchFamily="34" charset="0"/>
                        <a:ea typeface="游明朝" panose="02020400000000000000" pitchFamily="18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  <a:latin typeface="Arial" panose="020B0604020202020204" pitchFamily="34" charset="0"/>
                          <a:ea typeface="游明朝" panose="02020400000000000000" pitchFamily="18" charset="-128"/>
                          <a:cs typeface="Arial" panose="020B0604020202020204" pitchFamily="34" charset="0"/>
                        </a:rPr>
                        <a:t>Overnight</a:t>
                      </a:r>
                      <a:endParaRPr lang="ja-JP" sz="1200" kern="100">
                        <a:effectLst/>
                        <a:latin typeface="Arial" panose="020B0604020202020204" pitchFamily="34" charset="0"/>
                        <a:ea typeface="游明朝" panose="02020400000000000000" pitchFamily="18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  <a:latin typeface="Arial" panose="020B0604020202020204" pitchFamily="34" charset="0"/>
                          <a:ea typeface="游明朝" panose="02020400000000000000" pitchFamily="18" charset="-128"/>
                          <a:cs typeface="Arial" panose="020B0604020202020204" pitchFamily="34" charset="0"/>
                        </a:rPr>
                        <a:t>Wako</a:t>
                      </a:r>
                      <a:endParaRPr lang="ja-JP" sz="1200" kern="100">
                        <a:effectLst/>
                        <a:latin typeface="Arial" panose="020B0604020202020204" pitchFamily="34" charset="0"/>
                        <a:ea typeface="游明朝" panose="02020400000000000000" pitchFamily="18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7740483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  <a:latin typeface="Arial" panose="020B0604020202020204" pitchFamily="34" charset="0"/>
                          <a:ea typeface="游明朝" panose="02020400000000000000" pitchFamily="18" charset="-128"/>
                          <a:cs typeface="Arial" panose="020B0604020202020204" pitchFamily="34" charset="0"/>
                        </a:rPr>
                        <a:t>C3</a:t>
                      </a:r>
                      <a:endParaRPr lang="ja-JP" sz="1200" kern="100">
                        <a:effectLst/>
                        <a:latin typeface="Arial" panose="020B0604020202020204" pitchFamily="34" charset="0"/>
                        <a:ea typeface="游明朝" panose="02020400000000000000" pitchFamily="18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  <a:latin typeface="Arial" panose="020B0604020202020204" pitchFamily="34" charset="0"/>
                          <a:ea typeface="游明朝" panose="02020400000000000000" pitchFamily="18" charset="-128"/>
                          <a:cs typeface="Arial" panose="020B0604020202020204" pitchFamily="34" charset="0"/>
                        </a:rPr>
                        <a:t>11H9</a:t>
                      </a:r>
                      <a:endParaRPr lang="ja-JP" sz="1200" kern="100">
                        <a:effectLst/>
                        <a:latin typeface="Arial" panose="020B0604020202020204" pitchFamily="34" charset="0"/>
                        <a:ea typeface="游明朝" panose="02020400000000000000" pitchFamily="18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  <a:latin typeface="Arial" panose="020B0604020202020204" pitchFamily="34" charset="0"/>
                          <a:ea typeface="游明朝" panose="02020400000000000000" pitchFamily="18" charset="-128"/>
                          <a:cs typeface="Arial" panose="020B0604020202020204" pitchFamily="34" charset="0"/>
                        </a:rPr>
                        <a:t>Rat</a:t>
                      </a:r>
                      <a:endParaRPr lang="ja-JP" sz="1200" kern="100">
                        <a:effectLst/>
                        <a:latin typeface="Arial" panose="020B0604020202020204" pitchFamily="34" charset="0"/>
                        <a:ea typeface="游明朝" panose="02020400000000000000" pitchFamily="18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  <a:latin typeface="Arial" panose="020B0604020202020204" pitchFamily="34" charset="0"/>
                          <a:ea typeface="游明朝" panose="02020400000000000000" pitchFamily="18" charset="-128"/>
                          <a:cs typeface="Arial" panose="020B0604020202020204" pitchFamily="34" charset="0"/>
                        </a:rPr>
                        <a:t>1:50</a:t>
                      </a:r>
                      <a:endParaRPr lang="ja-JP" sz="1200" kern="100">
                        <a:effectLst/>
                        <a:latin typeface="Arial" panose="020B0604020202020204" pitchFamily="34" charset="0"/>
                        <a:ea typeface="游明朝" panose="02020400000000000000" pitchFamily="18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  <a:latin typeface="Arial" panose="020B0604020202020204" pitchFamily="34" charset="0"/>
                          <a:ea typeface="游明朝" panose="02020400000000000000" pitchFamily="18" charset="-128"/>
                          <a:cs typeface="Arial" panose="020B0604020202020204" pitchFamily="34" charset="0"/>
                        </a:rPr>
                        <a:t>4°C</a:t>
                      </a:r>
                      <a:endParaRPr lang="ja-JP" sz="1200" kern="100">
                        <a:effectLst/>
                        <a:latin typeface="Arial" panose="020B0604020202020204" pitchFamily="34" charset="0"/>
                        <a:ea typeface="游明朝" panose="02020400000000000000" pitchFamily="18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  <a:latin typeface="Arial" panose="020B0604020202020204" pitchFamily="34" charset="0"/>
                          <a:ea typeface="游明朝" panose="02020400000000000000" pitchFamily="18" charset="-128"/>
                          <a:cs typeface="Arial" panose="020B0604020202020204" pitchFamily="34" charset="0"/>
                        </a:rPr>
                        <a:t>Overnight</a:t>
                      </a:r>
                      <a:endParaRPr lang="ja-JP" sz="1200" kern="100">
                        <a:effectLst/>
                        <a:latin typeface="Arial" panose="020B0604020202020204" pitchFamily="34" charset="0"/>
                        <a:ea typeface="游明朝" panose="02020400000000000000" pitchFamily="18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  <a:latin typeface="Arial" panose="020B0604020202020204" pitchFamily="34" charset="0"/>
                          <a:ea typeface="游明朝" panose="02020400000000000000" pitchFamily="18" charset="-128"/>
                          <a:cs typeface="Arial" panose="020B0604020202020204" pitchFamily="34" charset="0"/>
                        </a:rPr>
                        <a:t>Hycult Biotech</a:t>
                      </a:r>
                      <a:endParaRPr lang="ja-JP" sz="1200" kern="100">
                        <a:effectLst/>
                        <a:latin typeface="Arial" panose="020B0604020202020204" pitchFamily="34" charset="0"/>
                        <a:ea typeface="游明朝" panose="02020400000000000000" pitchFamily="18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4616250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  <a:latin typeface="Arial" panose="020B0604020202020204" pitchFamily="34" charset="0"/>
                          <a:ea typeface="游明朝" panose="02020400000000000000" pitchFamily="18" charset="-128"/>
                          <a:cs typeface="Arial" panose="020B0604020202020204" pitchFamily="34" charset="0"/>
                        </a:rPr>
                        <a:t>S100A10</a:t>
                      </a:r>
                      <a:endParaRPr lang="ja-JP" sz="1200" kern="100">
                        <a:effectLst/>
                        <a:latin typeface="Arial" panose="020B0604020202020204" pitchFamily="34" charset="0"/>
                        <a:ea typeface="游明朝" panose="02020400000000000000" pitchFamily="18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  <a:latin typeface="Arial" panose="020B0604020202020204" pitchFamily="34" charset="0"/>
                          <a:ea typeface="游明朝" panose="02020400000000000000" pitchFamily="18" charset="-128"/>
                          <a:cs typeface="Arial" panose="020B0604020202020204" pitchFamily="34" charset="0"/>
                        </a:rPr>
                        <a:t>Monoclonal</a:t>
                      </a:r>
                      <a:endParaRPr lang="ja-JP" sz="1200" kern="100">
                        <a:effectLst/>
                        <a:latin typeface="Arial" panose="020B0604020202020204" pitchFamily="34" charset="0"/>
                        <a:ea typeface="游明朝" panose="02020400000000000000" pitchFamily="18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  <a:latin typeface="Arial" panose="020B0604020202020204" pitchFamily="34" charset="0"/>
                          <a:ea typeface="游明朝" panose="02020400000000000000" pitchFamily="18" charset="-128"/>
                          <a:cs typeface="Arial" panose="020B0604020202020204" pitchFamily="34" charset="0"/>
                        </a:rPr>
                        <a:t>Rabbit</a:t>
                      </a:r>
                      <a:endParaRPr lang="ja-JP" sz="1200" kern="100">
                        <a:effectLst/>
                        <a:latin typeface="Arial" panose="020B0604020202020204" pitchFamily="34" charset="0"/>
                        <a:ea typeface="游明朝" panose="02020400000000000000" pitchFamily="18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  <a:latin typeface="Arial" panose="020B0604020202020204" pitchFamily="34" charset="0"/>
                          <a:ea typeface="游明朝" panose="02020400000000000000" pitchFamily="18" charset="-128"/>
                          <a:cs typeface="Arial" panose="020B0604020202020204" pitchFamily="34" charset="0"/>
                        </a:rPr>
                        <a:t>1:50</a:t>
                      </a:r>
                      <a:endParaRPr lang="ja-JP" sz="1200" kern="100">
                        <a:effectLst/>
                        <a:latin typeface="Arial" panose="020B0604020202020204" pitchFamily="34" charset="0"/>
                        <a:ea typeface="游明朝" panose="02020400000000000000" pitchFamily="18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  <a:latin typeface="Arial" panose="020B0604020202020204" pitchFamily="34" charset="0"/>
                          <a:ea typeface="游明朝" panose="02020400000000000000" pitchFamily="18" charset="-128"/>
                          <a:cs typeface="Arial" panose="020B0604020202020204" pitchFamily="34" charset="0"/>
                        </a:rPr>
                        <a:t>4°C</a:t>
                      </a:r>
                      <a:endParaRPr lang="ja-JP" sz="1200" kern="100">
                        <a:effectLst/>
                        <a:latin typeface="Arial" panose="020B0604020202020204" pitchFamily="34" charset="0"/>
                        <a:ea typeface="游明朝" panose="02020400000000000000" pitchFamily="18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  <a:latin typeface="Arial" panose="020B0604020202020204" pitchFamily="34" charset="0"/>
                          <a:ea typeface="游明朝" panose="02020400000000000000" pitchFamily="18" charset="-128"/>
                          <a:cs typeface="Arial" panose="020B0604020202020204" pitchFamily="34" charset="0"/>
                        </a:rPr>
                        <a:t>Overnight</a:t>
                      </a:r>
                      <a:endParaRPr lang="ja-JP" sz="1200" kern="100">
                        <a:effectLst/>
                        <a:latin typeface="Arial" panose="020B0604020202020204" pitchFamily="34" charset="0"/>
                        <a:ea typeface="游明朝" panose="02020400000000000000" pitchFamily="18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  <a:latin typeface="Arial" panose="020B0604020202020204" pitchFamily="34" charset="0"/>
                          <a:ea typeface="游明朝" panose="02020400000000000000" pitchFamily="18" charset="-128"/>
                          <a:cs typeface="Arial" panose="020B0604020202020204" pitchFamily="34" charset="0"/>
                        </a:rPr>
                        <a:t>Abcam</a:t>
                      </a:r>
                      <a:endParaRPr lang="ja-JP" sz="1200" kern="100">
                        <a:effectLst/>
                        <a:latin typeface="Arial" panose="020B0604020202020204" pitchFamily="34" charset="0"/>
                        <a:ea typeface="游明朝" panose="02020400000000000000" pitchFamily="18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9223541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  <a:latin typeface="Arial" panose="020B0604020202020204" pitchFamily="34" charset="0"/>
                          <a:ea typeface="游明朝" panose="02020400000000000000" pitchFamily="18" charset="-128"/>
                          <a:cs typeface="Arial" panose="020B0604020202020204" pitchFamily="34" charset="0"/>
                        </a:rPr>
                        <a:t>iNOS</a:t>
                      </a:r>
                      <a:endParaRPr lang="ja-JP" sz="1200" kern="100">
                        <a:effectLst/>
                        <a:latin typeface="Arial" panose="020B0604020202020204" pitchFamily="34" charset="0"/>
                        <a:ea typeface="游明朝" panose="02020400000000000000" pitchFamily="18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  <a:latin typeface="Arial" panose="020B0604020202020204" pitchFamily="34" charset="0"/>
                          <a:ea typeface="游明朝" panose="02020400000000000000" pitchFamily="18" charset="-128"/>
                          <a:cs typeface="Arial" panose="020B0604020202020204" pitchFamily="34" charset="0"/>
                        </a:rPr>
                        <a:t>Monoclonal</a:t>
                      </a:r>
                      <a:endParaRPr lang="ja-JP" sz="1200" kern="100">
                        <a:effectLst/>
                        <a:latin typeface="Arial" panose="020B0604020202020204" pitchFamily="34" charset="0"/>
                        <a:ea typeface="游明朝" panose="02020400000000000000" pitchFamily="18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  <a:latin typeface="Arial" panose="020B0604020202020204" pitchFamily="34" charset="0"/>
                          <a:ea typeface="游明朝" panose="02020400000000000000" pitchFamily="18" charset="-128"/>
                          <a:cs typeface="Arial" panose="020B0604020202020204" pitchFamily="34" charset="0"/>
                        </a:rPr>
                        <a:t>Mouse</a:t>
                      </a:r>
                      <a:endParaRPr lang="ja-JP" sz="1200" kern="100">
                        <a:effectLst/>
                        <a:latin typeface="Arial" panose="020B0604020202020204" pitchFamily="34" charset="0"/>
                        <a:ea typeface="游明朝" panose="02020400000000000000" pitchFamily="18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 dirty="0">
                          <a:effectLst/>
                          <a:latin typeface="Arial" panose="020B0604020202020204" pitchFamily="34" charset="0"/>
                          <a:ea typeface="游明朝" panose="02020400000000000000" pitchFamily="18" charset="-128"/>
                          <a:cs typeface="Arial" panose="020B0604020202020204" pitchFamily="34" charset="0"/>
                        </a:rPr>
                        <a:t>1:50</a:t>
                      </a:r>
                      <a:endParaRPr lang="ja-JP" sz="1200" kern="100" dirty="0">
                        <a:effectLst/>
                        <a:latin typeface="Arial" panose="020B0604020202020204" pitchFamily="34" charset="0"/>
                        <a:ea typeface="游明朝" panose="02020400000000000000" pitchFamily="18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  <a:latin typeface="Arial" panose="020B0604020202020204" pitchFamily="34" charset="0"/>
                          <a:ea typeface="游明朝" panose="02020400000000000000" pitchFamily="18" charset="-128"/>
                          <a:cs typeface="Arial" panose="020B0604020202020204" pitchFamily="34" charset="0"/>
                        </a:rPr>
                        <a:t>4°C</a:t>
                      </a:r>
                      <a:endParaRPr lang="ja-JP" sz="1200" kern="100">
                        <a:effectLst/>
                        <a:latin typeface="Arial" panose="020B0604020202020204" pitchFamily="34" charset="0"/>
                        <a:ea typeface="游明朝" panose="02020400000000000000" pitchFamily="18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  <a:latin typeface="Arial" panose="020B0604020202020204" pitchFamily="34" charset="0"/>
                          <a:ea typeface="游明朝" panose="02020400000000000000" pitchFamily="18" charset="-128"/>
                          <a:cs typeface="Arial" panose="020B0604020202020204" pitchFamily="34" charset="0"/>
                        </a:rPr>
                        <a:t>Overnight</a:t>
                      </a:r>
                      <a:endParaRPr lang="ja-JP" sz="1200" kern="100">
                        <a:effectLst/>
                        <a:latin typeface="Arial" panose="020B0604020202020204" pitchFamily="34" charset="0"/>
                        <a:ea typeface="游明朝" panose="02020400000000000000" pitchFamily="18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  <a:latin typeface="Arial" panose="020B0604020202020204" pitchFamily="34" charset="0"/>
                          <a:ea typeface="游明朝" panose="02020400000000000000" pitchFamily="18" charset="-128"/>
                          <a:cs typeface="Arial" panose="020B0604020202020204" pitchFamily="34" charset="0"/>
                        </a:rPr>
                        <a:t>Santa Cruz</a:t>
                      </a:r>
                      <a:endParaRPr lang="ja-JP" sz="1200" kern="100">
                        <a:effectLst/>
                        <a:latin typeface="Arial" panose="020B0604020202020204" pitchFamily="34" charset="0"/>
                        <a:ea typeface="游明朝" panose="02020400000000000000" pitchFamily="18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0106880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  <a:latin typeface="Arial" panose="020B0604020202020204" pitchFamily="34" charset="0"/>
                          <a:ea typeface="游明朝" panose="02020400000000000000" pitchFamily="18" charset="-128"/>
                          <a:cs typeface="Arial" panose="020B0604020202020204" pitchFamily="34" charset="0"/>
                        </a:rPr>
                        <a:t>Arg-1</a:t>
                      </a:r>
                      <a:endParaRPr lang="ja-JP" sz="1200" kern="100">
                        <a:effectLst/>
                        <a:latin typeface="Arial" panose="020B0604020202020204" pitchFamily="34" charset="0"/>
                        <a:ea typeface="游明朝" panose="02020400000000000000" pitchFamily="18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  <a:latin typeface="Arial" panose="020B0604020202020204" pitchFamily="34" charset="0"/>
                          <a:ea typeface="游明朝" panose="02020400000000000000" pitchFamily="18" charset="-128"/>
                          <a:cs typeface="Arial" panose="020B0604020202020204" pitchFamily="34" charset="0"/>
                        </a:rPr>
                        <a:t>43-81</a:t>
                      </a:r>
                      <a:endParaRPr lang="ja-JP" sz="1200" kern="100">
                        <a:effectLst/>
                        <a:latin typeface="Arial" panose="020B0604020202020204" pitchFamily="34" charset="0"/>
                        <a:ea typeface="游明朝" panose="02020400000000000000" pitchFamily="18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  <a:latin typeface="Arial" panose="020B0604020202020204" pitchFamily="34" charset="0"/>
                          <a:ea typeface="游明朝" panose="02020400000000000000" pitchFamily="18" charset="-128"/>
                          <a:cs typeface="Arial" panose="020B0604020202020204" pitchFamily="34" charset="0"/>
                        </a:rPr>
                        <a:t>Mouse</a:t>
                      </a:r>
                      <a:endParaRPr lang="ja-JP" sz="1200" kern="100">
                        <a:effectLst/>
                        <a:latin typeface="Arial" panose="020B0604020202020204" pitchFamily="34" charset="0"/>
                        <a:ea typeface="游明朝" panose="02020400000000000000" pitchFamily="18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  <a:latin typeface="Arial" panose="020B0604020202020204" pitchFamily="34" charset="0"/>
                          <a:ea typeface="游明朝" panose="02020400000000000000" pitchFamily="18" charset="-128"/>
                          <a:cs typeface="Arial" panose="020B0604020202020204" pitchFamily="34" charset="0"/>
                        </a:rPr>
                        <a:t>1:100</a:t>
                      </a:r>
                      <a:endParaRPr lang="ja-JP" sz="1200" kern="100">
                        <a:effectLst/>
                        <a:latin typeface="Arial" panose="020B0604020202020204" pitchFamily="34" charset="0"/>
                        <a:ea typeface="游明朝" panose="02020400000000000000" pitchFamily="18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  <a:latin typeface="Arial" panose="020B0604020202020204" pitchFamily="34" charset="0"/>
                          <a:ea typeface="游明朝" panose="02020400000000000000" pitchFamily="18" charset="-128"/>
                          <a:cs typeface="Arial" panose="020B0604020202020204" pitchFamily="34" charset="0"/>
                        </a:rPr>
                        <a:t>4°C</a:t>
                      </a:r>
                      <a:endParaRPr lang="ja-JP" sz="1200" kern="100">
                        <a:effectLst/>
                        <a:latin typeface="Arial" panose="020B0604020202020204" pitchFamily="34" charset="0"/>
                        <a:ea typeface="游明朝" panose="02020400000000000000" pitchFamily="18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  <a:latin typeface="Arial" panose="020B0604020202020204" pitchFamily="34" charset="0"/>
                          <a:ea typeface="游明朝" panose="02020400000000000000" pitchFamily="18" charset="-128"/>
                          <a:cs typeface="Arial" panose="020B0604020202020204" pitchFamily="34" charset="0"/>
                        </a:rPr>
                        <a:t>Overnight</a:t>
                      </a:r>
                      <a:endParaRPr lang="ja-JP" sz="1200" kern="100">
                        <a:effectLst/>
                        <a:latin typeface="Arial" panose="020B0604020202020204" pitchFamily="34" charset="0"/>
                        <a:ea typeface="游明朝" panose="02020400000000000000" pitchFamily="18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  <a:latin typeface="Arial" panose="020B0604020202020204" pitchFamily="34" charset="0"/>
                          <a:ea typeface="游明朝" panose="02020400000000000000" pitchFamily="18" charset="-128"/>
                          <a:cs typeface="Arial" panose="020B0604020202020204" pitchFamily="34" charset="0"/>
                        </a:rPr>
                        <a:t>Santa Cruz</a:t>
                      </a:r>
                      <a:endParaRPr lang="ja-JP" sz="1200" kern="100">
                        <a:effectLst/>
                        <a:latin typeface="Arial" panose="020B0604020202020204" pitchFamily="34" charset="0"/>
                        <a:ea typeface="游明朝" panose="02020400000000000000" pitchFamily="18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7367526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  <a:latin typeface="Arial" panose="020B0604020202020204" pitchFamily="34" charset="0"/>
                          <a:ea typeface="游明朝" panose="02020400000000000000" pitchFamily="18" charset="-128"/>
                          <a:cs typeface="Arial" panose="020B0604020202020204" pitchFamily="34" charset="0"/>
                        </a:rPr>
                        <a:t>IL-17A</a:t>
                      </a:r>
                      <a:endParaRPr lang="ja-JP" sz="1200" kern="100">
                        <a:effectLst/>
                        <a:latin typeface="Arial" panose="020B0604020202020204" pitchFamily="34" charset="0"/>
                        <a:ea typeface="游明朝" panose="02020400000000000000" pitchFamily="18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  <a:latin typeface="Arial" panose="020B0604020202020204" pitchFamily="34" charset="0"/>
                          <a:ea typeface="游明朝" panose="02020400000000000000" pitchFamily="18" charset="-128"/>
                          <a:cs typeface="Arial" panose="020B0604020202020204" pitchFamily="34" charset="0"/>
                        </a:rPr>
                        <a:t>Polyclonal</a:t>
                      </a:r>
                      <a:endParaRPr lang="ja-JP" sz="1200" kern="100">
                        <a:effectLst/>
                        <a:latin typeface="Arial" panose="020B0604020202020204" pitchFamily="34" charset="0"/>
                        <a:ea typeface="游明朝" panose="02020400000000000000" pitchFamily="18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  <a:latin typeface="Arial" panose="020B0604020202020204" pitchFamily="34" charset="0"/>
                          <a:ea typeface="游明朝" panose="02020400000000000000" pitchFamily="18" charset="-128"/>
                          <a:cs typeface="Arial" panose="020B0604020202020204" pitchFamily="34" charset="0"/>
                        </a:rPr>
                        <a:t>Rabbit</a:t>
                      </a:r>
                      <a:endParaRPr lang="ja-JP" sz="1200" kern="100">
                        <a:effectLst/>
                        <a:latin typeface="Arial" panose="020B0604020202020204" pitchFamily="34" charset="0"/>
                        <a:ea typeface="游明朝" panose="02020400000000000000" pitchFamily="18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  <a:latin typeface="Arial" panose="020B0604020202020204" pitchFamily="34" charset="0"/>
                          <a:ea typeface="游明朝" panose="02020400000000000000" pitchFamily="18" charset="-128"/>
                          <a:cs typeface="Arial" panose="020B0604020202020204" pitchFamily="34" charset="0"/>
                        </a:rPr>
                        <a:t>1:1000</a:t>
                      </a:r>
                      <a:endParaRPr lang="ja-JP" sz="1200" kern="100">
                        <a:effectLst/>
                        <a:latin typeface="Arial" panose="020B0604020202020204" pitchFamily="34" charset="0"/>
                        <a:ea typeface="游明朝" panose="02020400000000000000" pitchFamily="18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  <a:latin typeface="Arial" panose="020B0604020202020204" pitchFamily="34" charset="0"/>
                          <a:ea typeface="游明朝" panose="02020400000000000000" pitchFamily="18" charset="-128"/>
                          <a:cs typeface="Arial" panose="020B0604020202020204" pitchFamily="34" charset="0"/>
                        </a:rPr>
                        <a:t>4°C</a:t>
                      </a:r>
                      <a:endParaRPr lang="ja-JP" sz="1200" kern="100">
                        <a:effectLst/>
                        <a:latin typeface="Arial" panose="020B0604020202020204" pitchFamily="34" charset="0"/>
                        <a:ea typeface="游明朝" panose="02020400000000000000" pitchFamily="18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  <a:latin typeface="Arial" panose="020B0604020202020204" pitchFamily="34" charset="0"/>
                          <a:ea typeface="游明朝" panose="02020400000000000000" pitchFamily="18" charset="-128"/>
                          <a:cs typeface="Arial" panose="020B0604020202020204" pitchFamily="34" charset="0"/>
                        </a:rPr>
                        <a:t>Overnight</a:t>
                      </a:r>
                      <a:endParaRPr lang="ja-JP" sz="1200" kern="100">
                        <a:effectLst/>
                        <a:latin typeface="Arial" panose="020B0604020202020204" pitchFamily="34" charset="0"/>
                        <a:ea typeface="游明朝" panose="02020400000000000000" pitchFamily="18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 dirty="0" err="1">
                          <a:effectLst/>
                          <a:latin typeface="Arial" panose="020B0604020202020204" pitchFamily="34" charset="0"/>
                          <a:ea typeface="游明朝" panose="02020400000000000000" pitchFamily="18" charset="-128"/>
                          <a:cs typeface="Arial" panose="020B0604020202020204" pitchFamily="34" charset="0"/>
                        </a:rPr>
                        <a:t>Abcam</a:t>
                      </a:r>
                      <a:endParaRPr lang="ja-JP" sz="1200" kern="100" dirty="0">
                        <a:effectLst/>
                        <a:latin typeface="Arial" panose="020B0604020202020204" pitchFamily="34" charset="0"/>
                        <a:ea typeface="游明朝" panose="02020400000000000000" pitchFamily="18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67420091"/>
                  </a:ext>
                </a:extLst>
              </a:tr>
            </a:tbl>
          </a:graphicData>
        </a:graphic>
      </p:graphicFrame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304800" y="4520858"/>
            <a:ext cx="6232939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MT" charset="-128"/>
                <a:cs typeface="Arial" panose="020B0604020202020204" pitchFamily="34" charset="0"/>
              </a:rPr>
              <a:t>Table S1.</a:t>
            </a:r>
            <a:r>
              <a:rPr kumimoji="0" lang="en-US" altLang="ja-JP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MT" charset="-128"/>
                <a:cs typeface="Arial" panose="020B0604020202020204" pitchFamily="34" charset="0"/>
              </a:rPr>
              <a:t> Antibodies used in this study</a:t>
            </a:r>
            <a:endParaRPr kumimoji="0" lang="en-US" altLang="ja-JP" sz="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游明朝" panose="02020400000000000000" pitchFamily="18" charset="-128"/>
                <a:cs typeface="Arial" panose="020B0604020202020204" pitchFamily="34" charset="0"/>
              </a:rPr>
              <a:t>A common buffer was used for each antibody (5% normal goat serum + 1% bovine serum albumin in 50 </a:t>
            </a:r>
            <a:r>
              <a:rPr kumimoji="0" lang="en-US" altLang="ja-JP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游明朝" panose="02020400000000000000" pitchFamily="18" charset="-128"/>
                <a:cs typeface="Arial" panose="020B0604020202020204" pitchFamily="34" charset="0"/>
              </a:rPr>
              <a:t>mM</a:t>
            </a:r>
            <a:r>
              <a:rPr kumimoji="0" lang="en-US" altLang="ja-JP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游明朝" panose="02020400000000000000" pitchFamily="18" charset="-128"/>
                <a:cs typeface="Arial" panose="020B0604020202020204" pitchFamily="34" charset="0"/>
              </a:rPr>
              <a:t> </a:t>
            </a:r>
            <a:r>
              <a:rPr kumimoji="0" lang="en-US" altLang="ja-JP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游明朝" panose="02020400000000000000" pitchFamily="18" charset="-128"/>
                <a:cs typeface="Arial" panose="020B0604020202020204" pitchFamily="34" charset="0"/>
              </a:rPr>
              <a:t>Tris</a:t>
            </a:r>
            <a:r>
              <a:rPr kumimoji="0" lang="en-US" altLang="ja-JP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游明朝" panose="02020400000000000000" pitchFamily="18" charset="-128"/>
                <a:cs typeface="Arial" panose="020B0604020202020204" pitchFamily="34" charset="0"/>
              </a:rPr>
              <a:t> buffer).</a:t>
            </a:r>
            <a:endParaRPr kumimoji="0" lang="en-US" altLang="ja-JP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53316" y="281964"/>
            <a:ext cx="101258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Table</a:t>
            </a:r>
            <a:r>
              <a:rPr kumimoji="1" lang="ja-JP" altLang="en-US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ja-JP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S1</a:t>
            </a:r>
            <a:endParaRPr kumimoji="1" lang="ja-JP" alt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5903671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26194</TotalTime>
  <Words>174</Words>
  <Application>Microsoft Office PowerPoint</Application>
  <PresentationFormat>画面に合わせる (4:3)</PresentationFormat>
  <Paragraphs>120</Paragraphs>
  <Slides>6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4" baseType="lpstr">
      <vt:lpstr>ArialMT</vt:lpstr>
      <vt:lpstr>游ゴシック</vt:lpstr>
      <vt:lpstr>游ゴシック Light</vt:lpstr>
      <vt:lpstr>游明朝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HAYATO UNE</dc:creator>
  <cp:lastModifiedBy>永田 諭</cp:lastModifiedBy>
  <cp:revision>948</cp:revision>
  <cp:lastPrinted>2023-06-07T07:43:45Z</cp:lastPrinted>
  <dcterms:created xsi:type="dcterms:W3CDTF">2017-04-27T05:07:57Z</dcterms:created>
  <dcterms:modified xsi:type="dcterms:W3CDTF">2023-06-08T12:49:35Z</dcterms:modified>
</cp:coreProperties>
</file>